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7FF0851-90BE-44B1-8ABA-B4C4444E1F0E}">
  <a:tblStyle styleId="{B7FF0851-90BE-44B1-8ABA-B4C4444E1F0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F0A941A9-12E5-4621-B46F-B48627C97297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fill>
          <a:solidFill>
            <a:schemeClr val="dk1">
              <a:alpha val="20000"/>
            </a:schemeClr>
          </a:solidFill>
        </a:fill>
      </a:tcStyle>
    </a:band1H>
    <a:band1V>
      <a:tcStyle>
        <a:fill>
          <a:solidFill>
            <a:schemeClr val="dk1">
              <a:alpha val="20000"/>
            </a:schemeClr>
          </a:solidFill>
        </a:fill>
      </a:tcStyle>
    </a:band1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292CB19A-81E4-45B0-B5B9-CDAEF7A673DC}" styleName="Table_2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데이터 테이블에 명시된 PointAccumulateValue 값의 최대 수치가 로드 스킬 속성 테이블에 명시된 MaxPointValue 값과 같지 않으면 에러입니다.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데이터 테이블에 명시된 패시브 타입의 스킬이 쿨타임 또는 유지 시간 컬럼에 값이 들어간다면 에러입니다.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속성 데이터 테이블에 명시된 SkillType, UserSkillCategoryType 의 짝이 로드 스킬 데이터 테이블에서 맞지 않는다면 에러입니다.</a:t>
            </a: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6" name="Shape 15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7" name="Shape 16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0" name="Shape 166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2" name="Shape 17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Shape 18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0" name="Shape 18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2" name="Shape 19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2" name="Shape 19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6" name="Shape 19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6" name="Shape 20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4" name="Shape 20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4" name="Shape 203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Shape 20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2" name="Shape 20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hape 20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0" name="Shape 20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Shape 205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" name="Shape 205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2" name="Shape 2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16.png"/><Relationship Id="rId21" Type="http://schemas.openxmlformats.org/officeDocument/2006/relationships/image" Target="../media/image20.png"/><Relationship Id="rId24" Type="http://schemas.openxmlformats.org/officeDocument/2006/relationships/image" Target="../media/image21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26" Type="http://schemas.openxmlformats.org/officeDocument/2006/relationships/image" Target="../media/image25.png"/><Relationship Id="rId25" Type="http://schemas.openxmlformats.org/officeDocument/2006/relationships/image" Target="../media/image23.png"/><Relationship Id="rId28" Type="http://schemas.openxmlformats.org/officeDocument/2006/relationships/image" Target="../media/image26.png"/><Relationship Id="rId27" Type="http://schemas.openxmlformats.org/officeDocument/2006/relationships/image" Target="../media/image29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29" Type="http://schemas.openxmlformats.org/officeDocument/2006/relationships/image" Target="../media/image24.png"/><Relationship Id="rId7" Type="http://schemas.openxmlformats.org/officeDocument/2006/relationships/image" Target="../media/image09.png"/><Relationship Id="rId8" Type="http://schemas.openxmlformats.org/officeDocument/2006/relationships/image" Target="../media/image01.png"/><Relationship Id="rId30" Type="http://schemas.openxmlformats.org/officeDocument/2006/relationships/image" Target="../media/image28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06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19.png"/><Relationship Id="rId19" Type="http://schemas.openxmlformats.org/officeDocument/2006/relationships/image" Target="../media/image22.png"/><Relationship Id="rId1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16.png"/><Relationship Id="rId21" Type="http://schemas.openxmlformats.org/officeDocument/2006/relationships/image" Target="../media/image20.png"/><Relationship Id="rId24" Type="http://schemas.openxmlformats.org/officeDocument/2006/relationships/image" Target="../media/image21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08.png"/><Relationship Id="rId9" Type="http://schemas.openxmlformats.org/officeDocument/2006/relationships/image" Target="../media/image09.png"/><Relationship Id="rId26" Type="http://schemas.openxmlformats.org/officeDocument/2006/relationships/image" Target="../media/image25.png"/><Relationship Id="rId25" Type="http://schemas.openxmlformats.org/officeDocument/2006/relationships/image" Target="../media/image23.png"/><Relationship Id="rId28" Type="http://schemas.openxmlformats.org/officeDocument/2006/relationships/image" Target="../media/image26.png"/><Relationship Id="rId27" Type="http://schemas.openxmlformats.org/officeDocument/2006/relationships/image" Target="../media/image29.png"/><Relationship Id="rId5" Type="http://schemas.openxmlformats.org/officeDocument/2006/relationships/image" Target="../media/image07.png"/><Relationship Id="rId6" Type="http://schemas.openxmlformats.org/officeDocument/2006/relationships/image" Target="../media/image01.png"/><Relationship Id="rId29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10.png"/><Relationship Id="rId31" Type="http://schemas.openxmlformats.org/officeDocument/2006/relationships/image" Target="../media/image24.png"/><Relationship Id="rId30" Type="http://schemas.openxmlformats.org/officeDocument/2006/relationships/image" Target="../media/image14.png"/><Relationship Id="rId11" Type="http://schemas.openxmlformats.org/officeDocument/2006/relationships/image" Target="../media/image00.png"/><Relationship Id="rId10" Type="http://schemas.openxmlformats.org/officeDocument/2006/relationships/image" Target="../media/image03.png"/><Relationship Id="rId13" Type="http://schemas.openxmlformats.org/officeDocument/2006/relationships/image" Target="../media/image05.png"/><Relationship Id="rId12" Type="http://schemas.openxmlformats.org/officeDocument/2006/relationships/image" Target="../media/image04.png"/><Relationship Id="rId15" Type="http://schemas.openxmlformats.org/officeDocument/2006/relationships/image" Target="../media/image06.png"/><Relationship Id="rId14" Type="http://schemas.openxmlformats.org/officeDocument/2006/relationships/image" Target="../media/image12.png"/><Relationship Id="rId17" Type="http://schemas.openxmlformats.org/officeDocument/2006/relationships/image" Target="../media/image13.png"/><Relationship Id="rId16" Type="http://schemas.openxmlformats.org/officeDocument/2006/relationships/image" Target="../media/image15.png"/><Relationship Id="rId19" Type="http://schemas.openxmlformats.org/officeDocument/2006/relationships/image" Target="../media/image22.png"/><Relationship Id="rId18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1.png"/><Relationship Id="rId21" Type="http://schemas.openxmlformats.org/officeDocument/2006/relationships/image" Target="../media/image16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29" Type="http://schemas.openxmlformats.org/officeDocument/2006/relationships/image" Target="../media/image24.png"/><Relationship Id="rId7" Type="http://schemas.openxmlformats.org/officeDocument/2006/relationships/image" Target="../media/image05.png"/><Relationship Id="rId8" Type="http://schemas.openxmlformats.org/officeDocument/2006/relationships/image" Target="../media/image08.png"/><Relationship Id="rId11" Type="http://schemas.openxmlformats.org/officeDocument/2006/relationships/image" Target="../media/image03.png"/><Relationship Id="rId10" Type="http://schemas.openxmlformats.org/officeDocument/2006/relationships/image" Target="../media/image06.png"/><Relationship Id="rId13" Type="http://schemas.openxmlformats.org/officeDocument/2006/relationships/image" Target="../media/image04.png"/><Relationship Id="rId12" Type="http://schemas.openxmlformats.org/officeDocument/2006/relationships/image" Target="../media/image00.png"/><Relationship Id="rId15" Type="http://schemas.openxmlformats.org/officeDocument/2006/relationships/image" Target="../media/image09.png"/><Relationship Id="rId14" Type="http://schemas.openxmlformats.org/officeDocument/2006/relationships/image" Target="../media/image07.png"/><Relationship Id="rId17" Type="http://schemas.openxmlformats.org/officeDocument/2006/relationships/image" Target="../media/image10.png"/><Relationship Id="rId16" Type="http://schemas.openxmlformats.org/officeDocument/2006/relationships/image" Target="../media/image01.png"/><Relationship Id="rId19" Type="http://schemas.openxmlformats.org/officeDocument/2006/relationships/image" Target="../media/image13.png"/><Relationship Id="rId1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Relationship Id="rId9" Type="http://schemas.openxmlformats.org/officeDocument/2006/relationships/image" Target="../media/image22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29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Relationship Id="rId11" Type="http://schemas.openxmlformats.org/officeDocument/2006/relationships/image" Target="../media/image20.png"/><Relationship Id="rId10" Type="http://schemas.openxmlformats.org/officeDocument/2006/relationships/image" Target="../media/image18.png"/><Relationship Id="rId13" Type="http://schemas.openxmlformats.org/officeDocument/2006/relationships/image" Target="../media/image00.png"/><Relationship Id="rId12" Type="http://schemas.openxmlformats.org/officeDocument/2006/relationships/image" Target="../media/image03.png"/><Relationship Id="rId15" Type="http://schemas.openxmlformats.org/officeDocument/2006/relationships/image" Target="../media/image07.png"/><Relationship Id="rId14" Type="http://schemas.openxmlformats.org/officeDocument/2006/relationships/image" Target="../media/image04.png"/><Relationship Id="rId17" Type="http://schemas.openxmlformats.org/officeDocument/2006/relationships/image" Target="../media/image01.png"/><Relationship Id="rId16" Type="http://schemas.openxmlformats.org/officeDocument/2006/relationships/image" Target="../media/image09.png"/><Relationship Id="rId19" Type="http://schemas.openxmlformats.org/officeDocument/2006/relationships/image" Target="../media/image15.png"/><Relationship Id="rId1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Relationship Id="rId9" Type="http://schemas.openxmlformats.org/officeDocument/2006/relationships/image" Target="../media/image03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29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11" Type="http://schemas.openxmlformats.org/officeDocument/2006/relationships/image" Target="../media/image04.png"/><Relationship Id="rId10" Type="http://schemas.openxmlformats.org/officeDocument/2006/relationships/image" Target="../media/image00.png"/><Relationship Id="rId13" Type="http://schemas.openxmlformats.org/officeDocument/2006/relationships/image" Target="../media/image09.png"/><Relationship Id="rId12" Type="http://schemas.openxmlformats.org/officeDocument/2006/relationships/image" Target="../media/image07.png"/><Relationship Id="rId15" Type="http://schemas.openxmlformats.org/officeDocument/2006/relationships/image" Target="../media/image10.png"/><Relationship Id="rId14" Type="http://schemas.openxmlformats.org/officeDocument/2006/relationships/image" Target="../media/image01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29" Type="http://schemas.openxmlformats.org/officeDocument/2006/relationships/image" Target="../media/image24.png"/><Relationship Id="rId7" Type="http://schemas.openxmlformats.org/officeDocument/2006/relationships/image" Target="../media/image09.png"/><Relationship Id="rId8" Type="http://schemas.openxmlformats.org/officeDocument/2006/relationships/image" Target="../media/image01.png"/><Relationship Id="rId30" Type="http://schemas.openxmlformats.org/officeDocument/2006/relationships/image" Target="../media/image34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06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29" Type="http://schemas.openxmlformats.org/officeDocument/2006/relationships/image" Target="../media/image24.png"/><Relationship Id="rId7" Type="http://schemas.openxmlformats.org/officeDocument/2006/relationships/image" Target="../media/image09.png"/><Relationship Id="rId8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06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29" Type="http://schemas.openxmlformats.org/officeDocument/2006/relationships/image" Target="../media/image24.png"/><Relationship Id="rId7" Type="http://schemas.openxmlformats.org/officeDocument/2006/relationships/image" Target="../media/image09.png"/><Relationship Id="rId8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06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1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26" Type="http://schemas.openxmlformats.org/officeDocument/2006/relationships/image" Target="../media/image26.png"/><Relationship Id="rId25" Type="http://schemas.openxmlformats.org/officeDocument/2006/relationships/image" Target="../media/image29.png"/><Relationship Id="rId28" Type="http://schemas.openxmlformats.org/officeDocument/2006/relationships/image" Target="../media/image14.png"/><Relationship Id="rId27" Type="http://schemas.openxmlformats.org/officeDocument/2006/relationships/image" Target="../media/image19.png"/><Relationship Id="rId5" Type="http://schemas.openxmlformats.org/officeDocument/2006/relationships/image" Target="../media/image04.png"/><Relationship Id="rId6" Type="http://schemas.openxmlformats.org/officeDocument/2006/relationships/image" Target="../media/image07.png"/><Relationship Id="rId29" Type="http://schemas.openxmlformats.org/officeDocument/2006/relationships/image" Target="../media/image24.png"/><Relationship Id="rId7" Type="http://schemas.openxmlformats.org/officeDocument/2006/relationships/image" Target="../media/image09.png"/><Relationship Id="rId8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06.png"/><Relationship Id="rId12" Type="http://schemas.openxmlformats.org/officeDocument/2006/relationships/image" Target="../media/image12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19" Type="http://schemas.openxmlformats.org/officeDocument/2006/relationships/image" Target="../media/image20.png"/><Relationship Id="rId1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20.png"/><Relationship Id="rId21" Type="http://schemas.openxmlformats.org/officeDocument/2006/relationships/image" Target="../media/image18.png"/><Relationship Id="rId24" Type="http://schemas.openxmlformats.org/officeDocument/2006/relationships/image" Target="../media/image17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png"/><Relationship Id="rId4" Type="http://schemas.openxmlformats.org/officeDocument/2006/relationships/image" Target="../media/image24.png"/><Relationship Id="rId9" Type="http://schemas.openxmlformats.org/officeDocument/2006/relationships/image" Target="../media/image01.png"/><Relationship Id="rId26" Type="http://schemas.openxmlformats.org/officeDocument/2006/relationships/image" Target="../media/image23.png"/><Relationship Id="rId25" Type="http://schemas.openxmlformats.org/officeDocument/2006/relationships/image" Target="../media/image21.png"/><Relationship Id="rId28" Type="http://schemas.openxmlformats.org/officeDocument/2006/relationships/image" Target="../media/image29.png"/><Relationship Id="rId27" Type="http://schemas.openxmlformats.org/officeDocument/2006/relationships/image" Target="../media/image25.png"/><Relationship Id="rId5" Type="http://schemas.openxmlformats.org/officeDocument/2006/relationships/image" Target="../media/image00.png"/><Relationship Id="rId6" Type="http://schemas.openxmlformats.org/officeDocument/2006/relationships/image" Target="../media/image04.png"/><Relationship Id="rId29" Type="http://schemas.openxmlformats.org/officeDocument/2006/relationships/image" Target="../media/image26.png"/><Relationship Id="rId7" Type="http://schemas.openxmlformats.org/officeDocument/2006/relationships/image" Target="../media/image07.png"/><Relationship Id="rId8" Type="http://schemas.openxmlformats.org/officeDocument/2006/relationships/image" Target="../media/image09.png"/><Relationship Id="rId11" Type="http://schemas.openxmlformats.org/officeDocument/2006/relationships/image" Target="../media/image08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05.png"/><Relationship Id="rId15" Type="http://schemas.openxmlformats.org/officeDocument/2006/relationships/image" Target="../media/image15.png"/><Relationship Id="rId14" Type="http://schemas.openxmlformats.org/officeDocument/2006/relationships/image" Target="../media/image06.png"/><Relationship Id="rId17" Type="http://schemas.openxmlformats.org/officeDocument/2006/relationships/image" Target="../media/image19.png"/><Relationship Id="rId16" Type="http://schemas.openxmlformats.org/officeDocument/2006/relationships/image" Target="../media/image13.png"/><Relationship Id="rId19" Type="http://schemas.openxmlformats.org/officeDocument/2006/relationships/image" Target="../media/image11.png"/><Relationship Id="rId1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2.png"/><Relationship Id="rId15" Type="http://schemas.openxmlformats.org/officeDocument/2006/relationships/image" Target="../media/image26.png"/><Relationship Id="rId14" Type="http://schemas.openxmlformats.org/officeDocument/2006/relationships/image" Target="../media/image38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2.png"/><Relationship Id="rId15" Type="http://schemas.openxmlformats.org/officeDocument/2006/relationships/image" Target="../media/image44.png"/><Relationship Id="rId14" Type="http://schemas.openxmlformats.org/officeDocument/2006/relationships/image" Target="../media/image38.png"/><Relationship Id="rId17" Type="http://schemas.openxmlformats.org/officeDocument/2006/relationships/image" Target="../media/image42.png"/><Relationship Id="rId16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9" Type="http://schemas.openxmlformats.org/officeDocument/2006/relationships/image" Target="../media/image13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05.png"/><Relationship Id="rId11" Type="http://schemas.openxmlformats.org/officeDocument/2006/relationships/image" Target="../media/image32.png"/><Relationship Id="rId10" Type="http://schemas.openxmlformats.org/officeDocument/2006/relationships/image" Target="../media/image36.png"/><Relationship Id="rId13" Type="http://schemas.openxmlformats.org/officeDocument/2006/relationships/image" Target="../media/image29.png"/><Relationship Id="rId12" Type="http://schemas.openxmlformats.org/officeDocument/2006/relationships/image" Target="../media/image30.png"/><Relationship Id="rId15" Type="http://schemas.openxmlformats.org/officeDocument/2006/relationships/image" Target="../media/image38.png"/><Relationship Id="rId1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2.png"/><Relationship Id="rId1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2.png"/><Relationship Id="rId1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05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5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12.png"/><Relationship Id="rId15" Type="http://schemas.openxmlformats.org/officeDocument/2006/relationships/image" Target="../media/image19.png"/><Relationship Id="rId1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2016.08.16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정리 2 ( Special )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8" name="Shape 158"/>
          <p:cNvSpPr txBox="1"/>
          <p:nvPr/>
        </p:nvSpPr>
        <p:spPr>
          <a:xfrm>
            <a:off x="59820" y="506064"/>
            <a:ext cx="5546219" cy="244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잠금 해제 –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유닛을 생산할 수 있게 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ET_UnlockUnit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ETI_User_UnlockUnit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254239" y="506064"/>
            <a:ext cx="4735794" cy="244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함정 잠금 해제 –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함정을 생산할 수 있게 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ET_UnlockTrap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ETI_User_UnlockTrap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정리 1 ( Countable )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6" name="Shape 166"/>
          <p:cNvSpPr txBox="1"/>
          <p:nvPr/>
        </p:nvSpPr>
        <p:spPr>
          <a:xfrm>
            <a:off x="59819" y="506064"/>
            <a:ext cx="744338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천리안 – Countable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 내에 진행되는 최초 1회의 정찰은 정찰 행군 없이 정보를 즉시 획득합니다.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ET_ScoutRightaway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ETI_User_ScoutRightaway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BEGT_CountableScoutRightaway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카운트 소모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정찰이 실행되면 카운트가 소모됩니다.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일정 시간이 모두 지날 때까지 카운트가 남아 있다면 카운트가 소모됩니다.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9824" y="3183725"/>
            <a:ext cx="95784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부활 – Countable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 내에 다른 유저를 공격하여 진행된 1회의 전투에서 발생한 사망병은 부상병 수용량이 가득 찰 때까지 부상병으로 전환됩니다.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ET_AllUnitChangeInJured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ETI_User_AllUnitChangeInJured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BEGT_CountableAllUnitChangeInJured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카운트 소모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나의 공격 행군의 목적지가 다른 유저인 경우 카운트가 소모됩니다.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일정 시간이 모두 지날 때까지 카운트가 남아 있다면 카운트가 소모됩니다.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정리 2 ( Countable )</a:t>
            </a:r>
          </a:p>
        </p:txBody>
      </p:sp>
      <p:cxnSp>
        <p:nvCxnSpPr>
          <p:cNvPr id="173" name="Shape 173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4" name="Shape 174"/>
          <p:cNvSpPr txBox="1"/>
          <p:nvPr/>
        </p:nvSpPr>
        <p:spPr>
          <a:xfrm>
            <a:off x="59819" y="506064"/>
            <a:ext cx="908418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신속의 축복 – Countable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 내에 출발하는 행군 1회에 한하여 행군 속도가 n% 상승합니다.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ET_MarchSpeed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ETI_User_IncreaseMarchSpeed_Per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BEGT_CountableMarchSpeed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카운트 소모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어떤 행군 타입이든 행군 부대가 출발하면 카운트가 소모됩니다.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일정 시간이 모두 지날 때까지 카운트가 남아 있다면 카운트가 소모됩니다.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9819" y="3183721"/>
            <a:ext cx="908418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총동원 – Countable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 내에 출발하는 병력을 포함한 행군 1회는 출정병력 상한이 n% 큼 상승합니다.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ET_AllUnitChangeInJured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ETI_User_IncreaseOnceActionTroopUnitCount_Per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BEGT_CountableOnceActionTroopUnitCount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카운트 소모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사용한 이후, 나의 공격 행군의 목적지가 다른 유저인 경우 카운트가 소모됩니다.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사용하면 일정 시간 동안 출정병력 상한이 상승한 상태로 유지되며, 병력을 포함하는 행군이 출발하면 카운트가 소모됩니다.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정리 1 ( Active )</a:t>
            </a:r>
          </a:p>
        </p:txBody>
      </p:sp>
      <p:cxnSp>
        <p:nvCxnSpPr>
          <p:cNvPr id="181" name="Shape 181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 txBox="1"/>
          <p:nvPr/>
        </p:nvSpPr>
        <p:spPr>
          <a:xfrm>
            <a:off x="59825" y="506075"/>
            <a:ext cx="90843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 – Active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중인 모든 부대가 나의 타운으로 텔레포트합니다.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텔레포트 대상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회군 중인 모든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공격 행군 중인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타일 점령, 자원지 점령 중인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 유적에 포함되어 있는 부대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행군 / 회군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 보물상자에 대한 행군 / 회군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/ 병력 지원 중인 행군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집결에 포함되어 있거나 황성을 점령 중인 부대는 적용되지 않습니다.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000">
                <a:solidFill>
                  <a:schemeClr val="dk1"/>
                </a:solidFill>
              </a:rPr>
              <a:t>귀환의 기적으로 회군 할 수 있는 부대가 없는 경우, 사용할 수 없습니다. - 논의 필요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9819" y="3362809"/>
            <a:ext cx="1059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풍요의 기적 – Active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활성화 상태인 모든 자원지 건물 ( BT_Farm, BT_LumberCamp, BT_Quarry, BT_IronMine ) 에서 각각 5시간에 해당하는 자원 생산량을 즉시 획득합니다.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획득 경로는 GWR_GatheringTownFarm 를 사용하며, 획득한 자원은 WT_NotProtected 타입으로 획득됩니다.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59818" y="4193807"/>
            <a:ext cx="1170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스테미너 회복 – Active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사용하는 즉시 현재 나의 스테미너 수치에서 n만큼 스테미너를 합산합니다. </a:t>
            </a:r>
            <a:r>
              <a:rPr lang="ko-KR" sz="1000">
                <a:solidFill>
                  <a:schemeClr val="dk1"/>
                </a:solidFill>
              </a:rPr>
              <a:t>이 스킬을 통해 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스테미너 수치보다 넘어서는 것도 허용됩니다.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59816" y="4796203"/>
            <a:ext cx="1059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보수의 기적 – Active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성벽 내구도가 최대 수치라면 사용할 수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사용하는 즉시 현재 나의 성벽 내구도 수치에서 n만큼 회복합니다. 최대 성벽 내구도 수치보다 많이 회복할 수 없습니다.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9819" y="5627201"/>
            <a:ext cx="9084300" cy="10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함정 생성 – Active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내가 생산할 수 있는 함정이 하나도 없</a:t>
            </a:r>
            <a:r>
              <a:rPr lang="ko-KR" sz="1000">
                <a:solidFill>
                  <a:schemeClr val="dk1"/>
                </a:solidFill>
              </a:rPr>
              <a:t>거나 함정을 최대 보유량까지 보유 중인 경우 사용할 수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사용하는 즉시, 내가 생산할 수 있는 가장 높은 레벨의 함정 중에서 랜덤으로 한 종류의 함정을 n만큼 획득합니다.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함정 보유량보다 많이 획득하는 경우, 최대 함정 보유량까지만 획득합니다.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272706" y="506027"/>
            <a:ext cx="215977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93" name="Shape 193"/>
          <p:cNvGraphicFramePr/>
          <p:nvPr/>
        </p:nvGraphicFramePr>
        <p:xfrm>
          <a:off x="383017" y="1005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950125"/>
                <a:gridCol w="6528975"/>
              </a:tblGrid>
              <a:tr h="24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상태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표시되는 정보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4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잠금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스킬 아이콘 / 스킬 설명 / 스킬 획득 여부 / 쿨타임 / 효과 유지 시간</a:t>
                      </a:r>
                    </a:p>
                  </a:txBody>
                  <a:tcPr marT="9525" marB="0" marR="9525" marL="9525" anchor="ctr"/>
                </a:tc>
              </a:tr>
              <a:tr h="24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사용가능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아이콘 / 스킬 설명 / 스킬 획득 여부 / 쿨타임 / 효과 유지 시간</a:t>
                      </a:r>
                    </a:p>
                  </a:txBody>
                  <a:tcPr marT="9525" marB="0" marR="9525" marL="9525" anchor="ctr"/>
                </a:tc>
              </a:tr>
              <a:tr h="24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쿨타임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스킬 아이콘 / 스킬 설명 / 남은 쿨타임 / 유지 시간이 있는 경우 남은 유지 시간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94" name="Shape 194"/>
          <p:cNvSpPr txBox="1"/>
          <p:nvPr/>
        </p:nvSpPr>
        <p:spPr>
          <a:xfrm>
            <a:off x="111095" y="594800"/>
            <a:ext cx="7751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슬롯 상태에 따른 팝업 내 표시 정보</a:t>
            </a:r>
          </a:p>
        </p:txBody>
      </p:sp>
      <p:graphicFrame>
        <p:nvGraphicFramePr>
          <p:cNvPr id="195" name="Shape 195"/>
          <p:cNvGraphicFramePr/>
          <p:nvPr/>
        </p:nvGraphicFramePr>
        <p:xfrm>
          <a:off x="383016" y="281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1309050"/>
                <a:gridCol w="6170075"/>
              </a:tblGrid>
              <a:tr h="200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상태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표시되는 정보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33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선행조건 만족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이름 / 스킬 설명 / 현재 누적된 스킬 포인트 수치 / 2개의 스킬 포인트 사용 버튼</a:t>
                      </a:r>
                    </a:p>
                  </a:txBody>
                  <a:tcPr marT="9525" marB="0" marR="9525" marL="9525" anchor="ctr"/>
                </a:tc>
              </a:tr>
              <a:tr h="33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선행조건 불만족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이름 / 스킬 설명 / 선행 조건에 해당하는 스킬 아이콘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96" name="Shape 196"/>
          <p:cNvSpPr txBox="1"/>
          <p:nvPr/>
        </p:nvSpPr>
        <p:spPr>
          <a:xfrm>
            <a:off x="111095" y="2405733"/>
            <a:ext cx="7751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카테고리별 유저 스킬 화면에서 조건 만족 상태에 따라, 스킬 정보 팝업에 표시되는 정보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11095" y="3899632"/>
            <a:ext cx="775103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테이블을 활용하는 정보</a:t>
            </a:r>
          </a:p>
        </p:txBody>
      </p:sp>
      <p:graphicFrame>
        <p:nvGraphicFramePr>
          <p:cNvPr id="198" name="Shape 198"/>
          <p:cNvGraphicFramePr/>
          <p:nvPr/>
        </p:nvGraphicFramePr>
        <p:xfrm>
          <a:off x="383015" y="43744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7222750"/>
              </a:tblGrid>
              <a:tr h="200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 정보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33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로드 스킬 / 영주 캐릭터 스킬 정보 ( 선행 조건, 효과, 쿨타임, 유지 시간, 스킬 타입, 카테고리 타입 )</a:t>
                      </a:r>
                    </a:p>
                  </a:txBody>
                  <a:tcPr marT="9525" marB="0" marR="9525" marL="9525" anchor="ctr"/>
                </a:tc>
              </a:tr>
              <a:tr h="33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 레벨 상승에 따른 스킬 포인트 획득량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205" name="Shape 205"/>
          <p:cNvCxnSpPr/>
          <p:nvPr/>
        </p:nvCxnSpPr>
        <p:spPr>
          <a:xfrm>
            <a:off x="272706" y="506027"/>
            <a:ext cx="215977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6" name="Shape 206"/>
          <p:cNvSpPr txBox="1"/>
          <p:nvPr/>
        </p:nvSpPr>
        <p:spPr>
          <a:xfrm>
            <a:off x="272706" y="594800"/>
            <a:ext cx="46582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속성 데이터 테이블 예시</a:t>
            </a:r>
          </a:p>
        </p:txBody>
      </p:sp>
      <p:graphicFrame>
        <p:nvGraphicFramePr>
          <p:cNvPr id="207" name="Shape 207"/>
          <p:cNvGraphicFramePr/>
          <p:nvPr/>
        </p:nvGraphicFramePr>
        <p:xfrm>
          <a:off x="602143" y="101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1267900"/>
                <a:gridCol w="1503350"/>
                <a:gridCol w="978075"/>
                <a:gridCol w="15622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UserSkillType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CategoryType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ApplyType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MaxPointValue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로드 스킬 이름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타입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적용 타입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 레벨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보병 공격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전투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패시브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보병 방어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전투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패시브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귀환의 기적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전투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액티브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목재 생산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자원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패시브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식량 생산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자원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패시브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풍요의 기적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자원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액티브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graphicFrame>
        <p:nvGraphicFramePr>
          <p:cNvPr id="208" name="Shape 208"/>
          <p:cNvGraphicFramePr/>
          <p:nvPr/>
        </p:nvGraphicFramePr>
        <p:xfrm>
          <a:off x="602143" y="37975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1793350"/>
                <a:gridCol w="1081650"/>
                <a:gridCol w="1768275"/>
                <a:gridCol w="802625"/>
                <a:gridCol w="802625"/>
                <a:gridCol w="802625"/>
                <a:gridCol w="1028350"/>
                <a:gridCol w="727375"/>
                <a:gridCol w="777550"/>
                <a:gridCol w="931175"/>
              </a:tblGrid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UserSkillCategoryType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UserSkillType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UserSkillLev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SkillReq1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SkillReq2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SkillReq3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float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int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int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카테고리 타입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로드 스킬 이름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 스킬 레벨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조건 스킬1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조건 스킬2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조건 스킬3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이펙트 타입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효과 수치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쿨타임(초)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유지시간(초)</a:t>
                      </a:r>
                    </a:p>
                  </a:txBody>
                  <a:tcPr marT="9400" marB="0" marR="9400" marL="9400" anchor="ctr">
                    <a:solidFill>
                      <a:srgbClr val="BBD6EE"/>
                    </a:solidFill>
                  </a:tcPr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공격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공격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1.5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공격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방어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방어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1.5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방어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</a:tr>
              <a:tr h="21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전투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귀환의 기적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공격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보병 방어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EffectTypeID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60</a:t>
                      </a:r>
                    </a:p>
                  </a:txBody>
                  <a:tcPr marT="9400" marB="0" marR="9400" marL="940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60</a:t>
                      </a:r>
                    </a:p>
                  </a:txBody>
                  <a:tcPr marT="9400" marB="0" marR="9400" marL="9400" anchor="ctr"/>
                </a:tc>
              </a:tr>
            </a:tbl>
          </a:graphicData>
        </a:graphic>
      </p:graphicFrame>
      <p:sp>
        <p:nvSpPr>
          <p:cNvPr id="209" name="Shape 209"/>
          <p:cNvSpPr txBox="1"/>
          <p:nvPr/>
        </p:nvSpPr>
        <p:spPr>
          <a:xfrm>
            <a:off x="272705" y="3367514"/>
            <a:ext cx="46582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데이터 테이블 예시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영주 버프 ( 영주 상세 정보 )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272706" y="506027"/>
            <a:ext cx="527583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594800"/>
            <a:ext cx="3398568" cy="6001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4205514" y="4823530"/>
            <a:ext cx="798648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화면 진입 버튼 : 로드 스킬 화면으로 진입합니다.</a:t>
            </a:r>
          </a:p>
        </p:txBody>
      </p:sp>
      <p:cxnSp>
        <p:nvCxnSpPr>
          <p:cNvPr id="218" name="Shape 218"/>
          <p:cNvCxnSpPr>
            <a:stCxn id="217" idx="1"/>
          </p:cNvCxnSpPr>
          <p:nvPr/>
        </p:nvCxnSpPr>
        <p:spPr>
          <a:xfrm flipH="1">
            <a:off x="2746314" y="5031279"/>
            <a:ext cx="1459200" cy="111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272706" y="506027"/>
            <a:ext cx="373885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5" name="Shape 225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227" name="Shape 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  <p:sp>
        <p:nvSpPr>
          <p:cNvPr id="232" name="Shape 232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6" name="Shape 246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7" name="Shape 247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8" name="Shape 248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2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Shape 2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Shape 252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253" name="Shape 2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Shape 254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256" name="Shape 256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257" name="Shape 25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Shape 25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Shape 259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260" name="Shape 26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1" name="Shape 261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262" name="Shape 26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Shape 263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264" name="Shape 26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26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Shape 266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267" name="Shape 26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4028537" y="895811"/>
            <a:ext cx="756148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유저가 사용하지 않고 보유 중인 스킬 포인트를 표시합니다.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4028537" y="1557279"/>
            <a:ext cx="756148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전투, 성장, 자원 카테고리 진입 버튼입니다. ( 현재는 “전투“ 카테고리 선택 중입니다. )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009319" y="4034687"/>
            <a:ext cx="756148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상, 하 스크롤 기능으로 다른 전투 카테고리에 분류된 스킬을 확인할 수 있습니다.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4299864" y="1900713"/>
            <a:ext cx="729015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최초로 로드 스킬 화면에 진입하면 “전투“ 카테고리가 기본 화면으로 출력됩니다.</a:t>
            </a:r>
          </a:p>
        </p:txBody>
      </p:sp>
      <p:cxnSp>
        <p:nvCxnSpPr>
          <p:cNvPr id="273" name="Shape 273"/>
          <p:cNvCxnSpPr>
            <a:stCxn id="269" idx="1"/>
          </p:cNvCxnSpPr>
          <p:nvPr/>
        </p:nvCxnSpPr>
        <p:spPr>
          <a:xfrm rot="10800000">
            <a:off x="3671237" y="802360"/>
            <a:ext cx="357300" cy="301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4" name="Shape 274"/>
          <p:cNvCxnSpPr>
            <a:stCxn id="270" idx="1"/>
          </p:cNvCxnSpPr>
          <p:nvPr/>
        </p:nvCxnSpPr>
        <p:spPr>
          <a:xfrm flipH="1">
            <a:off x="3552437" y="1765028"/>
            <a:ext cx="476100" cy="22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5" name="Shape 275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Shape 276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7" name="Shape 277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8" name="Shape 278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9" name="Shape 279"/>
          <p:cNvCxnSpPr>
            <a:stCxn id="271" idx="1"/>
            <a:endCxn id="275" idx="6"/>
          </p:cNvCxnSpPr>
          <p:nvPr/>
        </p:nvCxnSpPr>
        <p:spPr>
          <a:xfrm rot="10800000">
            <a:off x="3489119" y="3790336"/>
            <a:ext cx="520200" cy="45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80" name="Shape 280"/>
          <p:cNvSpPr txBox="1"/>
          <p:nvPr/>
        </p:nvSpPr>
        <p:spPr>
          <a:xfrm>
            <a:off x="4028537" y="4793348"/>
            <a:ext cx="756148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버튼입니다.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아이템을 소지하고 있을 땐, 크라운이 표시되지 않습니다.</a:t>
            </a:r>
          </a:p>
        </p:txBody>
      </p:sp>
      <p:cxnSp>
        <p:nvCxnSpPr>
          <p:cNvPr id="281" name="Shape 281"/>
          <p:cNvCxnSpPr>
            <a:stCxn id="280" idx="1"/>
          </p:cNvCxnSpPr>
          <p:nvPr/>
        </p:nvCxnSpPr>
        <p:spPr>
          <a:xfrm flipH="1">
            <a:off x="2430137" y="5162680"/>
            <a:ext cx="1598400" cy="1003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82" name="Shape 28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03082" y="5892778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4448825" y="5902171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97062" y="6145001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4751971" y="6090082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8642" y="5892778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744385" y="5926117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306471" y="5532012"/>
            <a:ext cx="249151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아이템이 없는 경우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7647514" y="5542201"/>
            <a:ext cx="249151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아이템이 있는 경우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4009319" y="2655401"/>
            <a:ext cx="756148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아이콘입니다.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선택하면 선택한 로드 스킬에 대한 상세 정보 팝업을 호출합니다.</a:t>
            </a:r>
          </a:p>
        </p:txBody>
      </p:sp>
      <p:cxnSp>
        <p:nvCxnSpPr>
          <p:cNvPr id="291" name="Shape 291"/>
          <p:cNvCxnSpPr>
            <a:stCxn id="290" idx="1"/>
            <a:endCxn id="249" idx="3"/>
          </p:cNvCxnSpPr>
          <p:nvPr/>
        </p:nvCxnSpPr>
        <p:spPr>
          <a:xfrm rot="10800000">
            <a:off x="3060719" y="2427133"/>
            <a:ext cx="948600" cy="597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2" name="Shape 292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3" name="Shape 293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Shape 300"/>
          <p:cNvCxnSpPr>
            <a:stCxn id="298" idx="0"/>
            <a:endCxn id="295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1" name="Shape 301"/>
          <p:cNvCxnSpPr>
            <a:stCxn id="297" idx="0"/>
            <a:endCxn id="294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2" name="Shape 302"/>
          <p:cNvCxnSpPr>
            <a:stCxn id="296" idx="2"/>
            <a:endCxn id="299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03" name="Shape 30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87671" y="6207214"/>
            <a:ext cx="185698" cy="15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8012153" y="6113621"/>
            <a:ext cx="504021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7647514" y="6418858"/>
            <a:ext cx="4493357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아이템 아이콘과 유저가 보유 중인 개수가 표시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4403823" y="3929239"/>
            <a:ext cx="819856" cy="8644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4349582" y="1134475"/>
            <a:ext cx="4741078" cy="1822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272706" y="506027"/>
            <a:ext cx="373885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4" name="Shape 364"/>
          <p:cNvSpPr txBox="1"/>
          <p:nvPr/>
        </p:nvSpPr>
        <p:spPr>
          <a:xfrm>
            <a:off x="350007" y="562193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grpSp>
        <p:nvGrpSpPr>
          <p:cNvPr id="365" name="Shape 365"/>
          <p:cNvGrpSpPr/>
          <p:nvPr/>
        </p:nvGrpSpPr>
        <p:grpSpPr>
          <a:xfrm>
            <a:off x="7024389" y="1141502"/>
            <a:ext cx="722777" cy="789836"/>
            <a:chOff x="5690155" y="1543457"/>
            <a:chExt cx="722777" cy="789836"/>
          </a:xfrm>
        </p:grpSpPr>
        <p:pic>
          <p:nvPicPr>
            <p:cNvPr id="366" name="Shape 3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5582" y="1822378"/>
              <a:ext cx="631922" cy="510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Shape 367"/>
            <p:cNvSpPr txBox="1"/>
            <p:nvPr/>
          </p:nvSpPr>
          <p:spPr>
            <a:xfrm>
              <a:off x="6125110" y="2026598"/>
              <a:ext cx="237617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  <p:sp>
          <p:nvSpPr>
            <p:cNvPr id="368" name="Shape 368"/>
            <p:cNvSpPr txBox="1"/>
            <p:nvPr/>
          </p:nvSpPr>
          <p:spPr>
            <a:xfrm>
              <a:off x="5690155" y="1543457"/>
              <a:ext cx="722777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성 장</a:t>
              </a:r>
            </a:p>
          </p:txBody>
        </p:sp>
        <p:pic>
          <p:nvPicPr>
            <p:cNvPr id="369" name="Shape 3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4714" y="1904732"/>
              <a:ext cx="333657" cy="3336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Shape 370"/>
          <p:cNvGrpSpPr/>
          <p:nvPr/>
        </p:nvGrpSpPr>
        <p:grpSpPr>
          <a:xfrm>
            <a:off x="5763142" y="1138328"/>
            <a:ext cx="722777" cy="800850"/>
            <a:chOff x="4429642" y="1540283"/>
            <a:chExt cx="722777" cy="800850"/>
          </a:xfrm>
        </p:grpSpPr>
        <p:pic>
          <p:nvPicPr>
            <p:cNvPr id="371" name="Shape 3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75069" y="1823746"/>
              <a:ext cx="631922" cy="510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Shape 372"/>
            <p:cNvSpPr txBox="1"/>
            <p:nvPr/>
          </p:nvSpPr>
          <p:spPr>
            <a:xfrm>
              <a:off x="4429642" y="1540283"/>
              <a:ext cx="722777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전 투</a:t>
              </a:r>
            </a:p>
          </p:txBody>
        </p:sp>
        <p:pic>
          <p:nvPicPr>
            <p:cNvPr id="373" name="Shape 3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90112" y="1851543"/>
              <a:ext cx="390748" cy="39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4742096" y="2017968"/>
              <a:ext cx="380002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  <p:sp>
        <p:nvSpPr>
          <p:cNvPr id="375" name="Shape 375"/>
          <p:cNvSpPr txBox="1"/>
          <p:nvPr/>
        </p:nvSpPr>
        <p:spPr>
          <a:xfrm>
            <a:off x="4028537" y="638635"/>
            <a:ext cx="257800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진입 버튼 설명</a:t>
            </a:r>
          </a:p>
        </p:txBody>
      </p:sp>
      <p:grpSp>
        <p:nvGrpSpPr>
          <p:cNvPr id="376" name="Shape 376"/>
          <p:cNvGrpSpPr/>
          <p:nvPr/>
        </p:nvGrpSpPr>
        <p:grpSpPr>
          <a:xfrm>
            <a:off x="8285635" y="1144290"/>
            <a:ext cx="722777" cy="803411"/>
            <a:chOff x="6952135" y="1546245"/>
            <a:chExt cx="722777" cy="803411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96096" y="1822290"/>
              <a:ext cx="631922" cy="510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6952135" y="1546245"/>
              <a:ext cx="722777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자 원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997392" y="1822290"/>
              <a:ext cx="629327" cy="527366"/>
            </a:xfrm>
            <a:prstGeom prst="roundRect">
              <a:avLst>
                <a:gd fmla="val 16667" name="adj"/>
              </a:avLst>
            </a:prstGeom>
            <a:solidFill>
              <a:srgbClr val="A8D08C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7387804" y="2026598"/>
              <a:ext cx="237617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  <p:pic>
          <p:nvPicPr>
            <p:cNvPr id="381" name="Shape 3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23399" y="1856890"/>
              <a:ext cx="392215" cy="3922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Shape 3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69817" y="2258310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0329" y="2258222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7459343" y="2462530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8722039" y="2462530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7024389" y="197938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8286370" y="1982177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57632" y="2292822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8949" y="2340664"/>
            <a:ext cx="333657" cy="333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Shape 390"/>
          <p:cNvGrpSpPr/>
          <p:nvPr/>
        </p:nvGrpSpPr>
        <p:grpSpPr>
          <a:xfrm>
            <a:off x="5744367" y="1979300"/>
            <a:ext cx="722777" cy="789836"/>
            <a:chOff x="4410867" y="2571755"/>
            <a:chExt cx="722777" cy="789836"/>
          </a:xfrm>
        </p:grpSpPr>
        <p:pic>
          <p:nvPicPr>
            <p:cNvPr id="391" name="Shape 39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56296" y="2850676"/>
              <a:ext cx="631922" cy="510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Shape 392"/>
            <p:cNvSpPr txBox="1"/>
            <p:nvPr/>
          </p:nvSpPr>
          <p:spPr>
            <a:xfrm>
              <a:off x="4845823" y="3054896"/>
              <a:ext cx="237617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  <p:sp>
          <p:nvSpPr>
            <p:cNvPr id="393" name="Shape 393"/>
            <p:cNvSpPr txBox="1"/>
            <p:nvPr/>
          </p:nvSpPr>
          <p:spPr>
            <a:xfrm>
              <a:off x="4410867" y="2571755"/>
              <a:ext cx="722777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전 투</a:t>
              </a:r>
            </a:p>
          </p:txBody>
        </p:sp>
      </p:grpSp>
      <p:pic>
        <p:nvPicPr>
          <p:cNvPr id="394" name="Shape 3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694" y="2328943"/>
            <a:ext cx="390748" cy="39074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4333573" y="2993035"/>
            <a:ext cx="46131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버튼은 선택되었을 때 서로 다른 색을 갖습니다.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선택되지 않은 상태에서는 같은 색으로 표현합니다.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4479962" y="1420937"/>
            <a:ext cx="96147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중 :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4479962" y="2258824"/>
            <a:ext cx="118142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미선택 중 :</a:t>
            </a: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8705" y="4212701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4453276" y="392923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3748" y="4240500"/>
            <a:ext cx="390748" cy="39074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4765732" y="440692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5406896" y="4403769"/>
            <a:ext cx="4613193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카테고리에 누적되어 있는 스킬 포인트 합산 표시</a:t>
            </a:r>
          </a:p>
        </p:txBody>
      </p:sp>
      <p:cxnSp>
        <p:nvCxnSpPr>
          <p:cNvPr id="403" name="Shape 403"/>
          <p:cNvCxnSpPr>
            <a:stCxn id="402" idx="1"/>
            <a:endCxn id="401" idx="3"/>
          </p:cNvCxnSpPr>
          <p:nvPr/>
        </p:nvCxnSpPr>
        <p:spPr>
          <a:xfrm rot="10800000">
            <a:off x="5145596" y="4568478"/>
            <a:ext cx="2613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04" name="Shape 404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406" name="Shape 4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Shape 40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8" name="Shape 4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410" name="Shape 410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Shape 423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4" name="Shape 424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5" name="Shape 425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26" name="Shape 426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427" name="Shape 4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Shape 4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Shape 4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Shape 430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431" name="Shape 4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434" name="Shape 434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435" name="Shape 43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Shape 43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Shape 437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438" name="Shape 43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Shape 439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440" name="Shape 44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Shape 441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442" name="Shape 4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Shape 4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Shape 444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445" name="Shape 4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447" name="Shape 447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Shape 448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9" name="Shape 449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0" name="Shape 450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1" name="Shape 451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2" name="Shape 452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53" name="Shape 4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Shape 459"/>
          <p:cNvCxnSpPr>
            <a:stCxn id="457" idx="0"/>
            <a:endCxn id="454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0" name="Shape 460"/>
          <p:cNvCxnSpPr>
            <a:stCxn id="456" idx="0"/>
            <a:endCxn id="453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1" name="Shape 461"/>
          <p:cNvCxnSpPr>
            <a:stCxn id="455" idx="2"/>
            <a:endCxn id="458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2" name="Shape 4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</a:t>
            </a:r>
          </a:p>
        </p:txBody>
      </p:sp>
      <p:cxnSp>
        <p:nvCxnSpPr>
          <p:cNvPr id="518" name="Shape 518"/>
          <p:cNvCxnSpPr/>
          <p:nvPr/>
        </p:nvCxnSpPr>
        <p:spPr>
          <a:xfrm>
            <a:off x="272706" y="506027"/>
            <a:ext cx="373885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9" name="Shape 519"/>
          <p:cNvSpPr txBox="1"/>
          <p:nvPr/>
        </p:nvSpPr>
        <p:spPr>
          <a:xfrm>
            <a:off x="350007" y="562193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4028537" y="638635"/>
            <a:ext cx="257800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아이콘 설명</a:t>
            </a:r>
          </a:p>
        </p:txBody>
      </p:sp>
      <p:grpSp>
        <p:nvGrpSpPr>
          <p:cNvPr id="521" name="Shape 521"/>
          <p:cNvGrpSpPr/>
          <p:nvPr/>
        </p:nvGrpSpPr>
        <p:grpSpPr>
          <a:xfrm>
            <a:off x="4379069" y="3685437"/>
            <a:ext cx="1244871" cy="1244873"/>
            <a:chOff x="5063846" y="2010736"/>
            <a:chExt cx="697259" cy="697259"/>
          </a:xfrm>
        </p:grpSpPr>
        <p:pic>
          <p:nvPicPr>
            <p:cNvPr id="522" name="Shape 5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63846" y="2010736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3" name="Shape 523"/>
            <p:cNvGrpSpPr/>
            <p:nvPr/>
          </p:nvGrpSpPr>
          <p:grpSpPr>
            <a:xfrm>
              <a:off x="5157043" y="2015437"/>
              <a:ext cx="549894" cy="643087"/>
              <a:chOff x="5848350" y="2504925"/>
              <a:chExt cx="549894" cy="643087"/>
            </a:xfrm>
          </p:grpSpPr>
          <p:pic>
            <p:nvPicPr>
              <p:cNvPr id="524" name="Shape 5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01210" y="2597793"/>
                <a:ext cx="404768" cy="4047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Shape 5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6" name="Shape 526"/>
              <p:cNvSpPr txBox="1"/>
              <p:nvPr/>
            </p:nvSpPr>
            <p:spPr>
              <a:xfrm>
                <a:off x="5909244" y="2947933"/>
                <a:ext cx="393924" cy="175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527" name="Shape 5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8" name="Shape 528"/>
              <p:cNvSpPr txBox="1"/>
              <p:nvPr/>
            </p:nvSpPr>
            <p:spPr>
              <a:xfrm>
                <a:off x="6212380" y="2504925"/>
                <a:ext cx="185863" cy="181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</p:grpSp>
      </p:grpSp>
      <p:grpSp>
        <p:nvGrpSpPr>
          <p:cNvPr id="529" name="Shape 529"/>
          <p:cNvGrpSpPr/>
          <p:nvPr/>
        </p:nvGrpSpPr>
        <p:grpSpPr>
          <a:xfrm>
            <a:off x="4432082" y="1704864"/>
            <a:ext cx="1186534" cy="1195424"/>
            <a:chOff x="5754964" y="2497711"/>
            <a:chExt cx="697259" cy="702484"/>
          </a:xfrm>
        </p:grpSpPr>
        <p:pic>
          <p:nvPicPr>
            <p:cNvPr id="530" name="Shape 5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Shape 5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Shape 5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Shape 533"/>
            <p:cNvSpPr txBox="1"/>
            <p:nvPr/>
          </p:nvSpPr>
          <p:spPr>
            <a:xfrm>
              <a:off x="5909244" y="2943383"/>
              <a:ext cx="393924" cy="184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534" name="Shape 5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Shape 535"/>
            <p:cNvSpPr txBox="1"/>
            <p:nvPr/>
          </p:nvSpPr>
          <p:spPr>
            <a:xfrm>
              <a:off x="6209714" y="2497711"/>
              <a:ext cx="185863" cy="18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536" name="Shape 536"/>
          <p:cNvSpPr txBox="1"/>
          <p:nvPr/>
        </p:nvSpPr>
        <p:spPr>
          <a:xfrm>
            <a:off x="4352628" y="1223448"/>
            <a:ext cx="5324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상태의 로드 스킬 아이콘입니다.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5983778" y="2412025"/>
            <a:ext cx="53796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로드 스킬에 누적될 수 있는 스킬 포인트의 최대 수치입니다.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5983776" y="2830741"/>
            <a:ext cx="53796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해당 로드 스킬에 누적되어 있는 스킬 포인트 수치입니다.</a:t>
            </a:r>
          </a:p>
        </p:txBody>
      </p:sp>
      <p:cxnSp>
        <p:nvCxnSpPr>
          <p:cNvPr id="539" name="Shape 539"/>
          <p:cNvCxnSpPr>
            <a:stCxn id="537" idx="1"/>
          </p:cNvCxnSpPr>
          <p:nvPr/>
        </p:nvCxnSpPr>
        <p:spPr>
          <a:xfrm flipH="1">
            <a:off x="5229878" y="2596691"/>
            <a:ext cx="753900" cy="74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40" name="Shape 540"/>
          <p:cNvCxnSpPr>
            <a:stCxn id="538" idx="1"/>
          </p:cNvCxnSpPr>
          <p:nvPr/>
        </p:nvCxnSpPr>
        <p:spPr>
          <a:xfrm rot="10800000">
            <a:off x="4891476" y="2723507"/>
            <a:ext cx="1092300" cy="291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41" name="Shape 541"/>
          <p:cNvSpPr txBox="1"/>
          <p:nvPr/>
        </p:nvSpPr>
        <p:spPr>
          <a:xfrm>
            <a:off x="4354685" y="3300235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상태의 로드 스킬 아이콘입니다.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5983776" y="3726157"/>
            <a:ext cx="537963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스킬포인트를 누적할 수 없는 스킬 아이콘은 흑백처리 됩니다.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4379069" y="5308050"/>
            <a:ext cx="781293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스킬의 활성, 비활성 상태 설명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스킬은 각각 활성화 조건을 가지고 있습니다. 이 조건이 만족되지 않으면 비활성화 상태를 유지합니다.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 조건은 “지정된 로드 스킬“에 누적된 스킬 포인트가 최대 수치가 되는 것입니다.</a:t>
            </a:r>
          </a:p>
        </p:txBody>
      </p:sp>
      <p:sp>
        <p:nvSpPr>
          <p:cNvPr id="544" name="Shape 544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Shape 545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546" name="Shape 5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Shape 5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" name="Shape 5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550" name="Shape 550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4" name="Shape 564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5" name="Shape 565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66" name="Shape 566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567" name="Shape 5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Shape 5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Shape 5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Shape 570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571" name="Shape 5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574" name="Shape 574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575" name="Shape 57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Shape 57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7" name="Shape 577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578" name="Shape 57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9" name="Shape 579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580" name="Shape 58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" name="Shape 581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582" name="Shape 5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Shape 5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Shape 584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585" name="Shape 5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587" name="Shape 587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Shape 588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9" name="Shape 589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0" name="Shape 590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2" name="Shape 592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>
            <a:stCxn id="597" idx="0"/>
            <a:endCxn id="594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0" name="Shape 600"/>
          <p:cNvCxnSpPr>
            <a:stCxn id="596" idx="0"/>
            <a:endCxn id="593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1" name="Shape 601"/>
          <p:cNvCxnSpPr>
            <a:stCxn id="595" idx="2"/>
            <a:endCxn id="598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02" name="Shape 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15" name="Shape 6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24" name="Shape 6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Shape 625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2456918" y="622014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166170" y="184110"/>
            <a:ext cx="11865883" cy="647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2016.08.16 초안 작성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2016.09.21 내용 업데이트 – Chris ( 영주 캐릭터별 버프 삭제 -&gt; 영주 캐릭터 스킬 / 유저 스킬 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2016.09.22 내용 수정 – Chris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2016.09.27 내용 수정 – Chris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2016.10.04 내용 수정 – Chris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2016.10.04 스킬 적용 타입 명칭 추가 및 수정 – Chris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2016.10.17 스트링 데이터 참고 슬라이드 추가 - Chris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V1.7 – 2016.10.18 사용 가능한 스킬 정보 팝업 UI 추가 - Chris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V1.8 – 2016.10.18 로드 스킬 단위 표시 참고 슬라이드 추가 – Chris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V1.9 – 2016.10.20 내용 수정 - Chris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4297496" y="1134475"/>
            <a:ext cx="2112828" cy="26802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</a:t>
            </a:r>
          </a:p>
        </p:txBody>
      </p:sp>
      <p:cxnSp>
        <p:nvCxnSpPr>
          <p:cNvPr id="660" name="Shape 660"/>
          <p:cNvCxnSpPr/>
          <p:nvPr/>
        </p:nvCxnSpPr>
        <p:spPr>
          <a:xfrm>
            <a:off x="272706" y="506027"/>
            <a:ext cx="373885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1" name="Shape 661"/>
          <p:cNvSpPr txBox="1"/>
          <p:nvPr/>
        </p:nvSpPr>
        <p:spPr>
          <a:xfrm>
            <a:off x="4028537" y="638635"/>
            <a:ext cx="257800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아이콘 설명</a:t>
            </a:r>
          </a:p>
        </p:txBody>
      </p:sp>
      <p:cxnSp>
        <p:nvCxnSpPr>
          <p:cNvPr id="662" name="Shape 662"/>
          <p:cNvCxnSpPr/>
          <p:nvPr/>
        </p:nvCxnSpPr>
        <p:spPr>
          <a:xfrm rot="5400000">
            <a:off x="5267725" y="2017392"/>
            <a:ext cx="443399" cy="412200"/>
          </a:xfrm>
          <a:prstGeom prst="bentConnector2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63" name="Shape 663"/>
          <p:cNvGrpSpPr/>
          <p:nvPr/>
        </p:nvGrpSpPr>
        <p:grpSpPr>
          <a:xfrm>
            <a:off x="5346895" y="1282514"/>
            <a:ext cx="697259" cy="719277"/>
            <a:chOff x="5754964" y="2480917"/>
            <a:chExt cx="697259" cy="719277"/>
          </a:xfrm>
        </p:grpSpPr>
        <p:pic>
          <p:nvPicPr>
            <p:cNvPr id="664" name="Shape 6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Shape 6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Shape 6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668" name="Shape 6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Shape 669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670" name="Shape 670"/>
          <p:cNvGrpSpPr/>
          <p:nvPr/>
        </p:nvGrpSpPr>
        <p:grpSpPr>
          <a:xfrm>
            <a:off x="4586085" y="2096515"/>
            <a:ext cx="697259" cy="697259"/>
            <a:chOff x="5754964" y="2502935"/>
            <a:chExt cx="697259" cy="697259"/>
          </a:xfrm>
        </p:grpSpPr>
        <p:pic>
          <p:nvPicPr>
            <p:cNvPr id="671" name="Shape 6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Shape 6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Shape 673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674" name="Shape 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7908" y="2153065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 txBox="1"/>
          <p:nvPr/>
        </p:nvSpPr>
        <p:spPr>
          <a:xfrm>
            <a:off x="6463185" y="1102882"/>
            <a:ext cx="53796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스킬과 스킬 사이에는 선행 스킬 조건을 알려주는 ‘선‘이 존재합니다.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‘선‘은 로드 스킬의 선행 스킬 조건이 만족되면 색을 다르게 표시합니다.</a:t>
            </a:r>
          </a:p>
        </p:txBody>
      </p:sp>
      <p:cxnSp>
        <p:nvCxnSpPr>
          <p:cNvPr id="676" name="Shape 676"/>
          <p:cNvCxnSpPr/>
          <p:nvPr/>
        </p:nvCxnSpPr>
        <p:spPr>
          <a:xfrm>
            <a:off x="4948273" y="2765076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77" name="Shape 677"/>
          <p:cNvGrpSpPr/>
          <p:nvPr/>
        </p:nvGrpSpPr>
        <p:grpSpPr>
          <a:xfrm>
            <a:off x="5606925" y="2953217"/>
            <a:ext cx="697259" cy="716567"/>
            <a:chOff x="5606925" y="2953217"/>
            <a:chExt cx="697259" cy="716567"/>
          </a:xfrm>
        </p:grpSpPr>
        <p:pic>
          <p:nvPicPr>
            <p:cNvPr id="678" name="Shape 6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06925" y="297252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Shape 67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52982" y="30700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Shape 6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00121" y="34439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Shape 681"/>
            <p:cNvSpPr txBox="1"/>
            <p:nvPr/>
          </p:nvSpPr>
          <p:spPr>
            <a:xfrm>
              <a:off x="5761016" y="3398889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/ 5</a:t>
              </a:r>
            </a:p>
          </p:txBody>
        </p:sp>
        <p:pic>
          <p:nvPicPr>
            <p:cNvPr id="682" name="Shape 68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64114" y="29845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Shape 683"/>
            <p:cNvSpPr txBox="1"/>
            <p:nvPr/>
          </p:nvSpPr>
          <p:spPr>
            <a:xfrm>
              <a:off x="6061487" y="29532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684" name="Shape 684"/>
          <p:cNvSpPr txBox="1"/>
          <p:nvPr/>
        </p:nvSpPr>
        <p:spPr>
          <a:xfrm>
            <a:off x="5290941" y="2789555"/>
            <a:ext cx="3472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4280505" y="1908032"/>
            <a:ext cx="347251" cy="4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686" name="Shape 686"/>
          <p:cNvSpPr/>
          <p:nvPr/>
        </p:nvSpPr>
        <p:spPr>
          <a:xfrm>
            <a:off x="4535401" y="2067852"/>
            <a:ext cx="747943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5576796" y="2941501"/>
            <a:ext cx="747943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4255314" y="3885617"/>
            <a:ext cx="74188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로드 스킬의 활성화 조건은 B 로드 스킬의 스킬 포인트 누적이 최대 수치가 되는 것인데, 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B 로드 스킬의 스킬 포인트 누적이 최대 수치까지 이루어지지 않았기 때문에, 비활성화 상태입니다.</a:t>
            </a:r>
          </a:p>
        </p:txBody>
      </p:sp>
      <p:sp>
        <p:nvSpPr>
          <p:cNvPr id="689" name="Shape 689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Shape 690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691" name="Shape 69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Shape 69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3" name="Shape 6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695" name="Shape 695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Shape 6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Shape 708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9" name="Shape 709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0" name="Shape 710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11" name="Shape 711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712" name="Shape 7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Shape 7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Shape 7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Shape 715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716" name="Shape 7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718" name="Shape 718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719" name="Shape 719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720" name="Shape 7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" name="Shape 7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2" name="Shape 722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723" name="Shape 7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4" name="Shape 724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725" name="Shape 7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6" name="Shape 726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727" name="Shape 7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Shape 7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Shape 729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730" name="Shape 7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732" name="Shape 732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Shape 733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4" name="Shape 734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5" name="Shape 735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6" name="Shape 736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7" name="Shape 737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38" name="Shape 7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>
            <a:stCxn id="742" idx="0"/>
            <a:endCxn id="739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5" name="Shape 745"/>
          <p:cNvCxnSpPr>
            <a:stCxn id="741" idx="0"/>
            <a:endCxn id="738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6" name="Shape 746"/>
          <p:cNvCxnSpPr>
            <a:stCxn id="740" idx="2"/>
            <a:endCxn id="743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7" name="Shape 7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55" name="Shape 75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757" name="Shape 7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69" name="Shape 76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771" name="Shape 77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75" name="Shape 77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83" name="Shape 78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86" name="Shape 78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790" name="Shape 79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Shape 79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794" name="Shape 79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796" name="Shape 79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/>
        </p:nvSpPr>
        <p:spPr>
          <a:xfrm>
            <a:off x="4297496" y="1134475"/>
            <a:ext cx="2378511" cy="172617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Shape 803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</a:t>
            </a:r>
          </a:p>
        </p:txBody>
      </p:sp>
      <p:cxnSp>
        <p:nvCxnSpPr>
          <p:cNvPr id="804" name="Shape 804"/>
          <p:cNvCxnSpPr/>
          <p:nvPr/>
        </p:nvCxnSpPr>
        <p:spPr>
          <a:xfrm>
            <a:off x="272706" y="506027"/>
            <a:ext cx="373885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5" name="Shape 805"/>
          <p:cNvSpPr txBox="1"/>
          <p:nvPr/>
        </p:nvSpPr>
        <p:spPr>
          <a:xfrm>
            <a:off x="350007" y="562193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4028537" y="638635"/>
            <a:ext cx="257800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아이콘 설명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4273069" y="2988973"/>
            <a:ext cx="74188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로드 스킬의 경우, 선행 조건으로 B 또는 C 로드 스킬의 스킬 포인트 수치가 최대 수치가 되는 것입니다.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B, C 로드 스킬 중, 하나의 로드 스킬만 스킬 포인트 누적이 최대 수치까지 이루어져도 A 로드 스킬은 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상태가 됩니다.</a:t>
            </a:r>
          </a:p>
        </p:txBody>
      </p:sp>
      <p:grpSp>
        <p:nvGrpSpPr>
          <p:cNvPr id="808" name="Shape 808"/>
          <p:cNvGrpSpPr/>
          <p:nvPr/>
        </p:nvGrpSpPr>
        <p:grpSpPr>
          <a:xfrm>
            <a:off x="5900676" y="1265098"/>
            <a:ext cx="697259" cy="719277"/>
            <a:chOff x="5754964" y="2480917"/>
            <a:chExt cx="697259" cy="719277"/>
          </a:xfrm>
        </p:grpSpPr>
        <p:pic>
          <p:nvPicPr>
            <p:cNvPr id="809" name="Shape 8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Shape 8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Shape 812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813" name="Shape 8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Shape 814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4384580" y="1265098"/>
            <a:ext cx="697259" cy="719277"/>
            <a:chOff x="816816" y="2458177"/>
            <a:chExt cx="697259" cy="719277"/>
          </a:xfrm>
        </p:grpSpPr>
        <p:grpSp>
          <p:nvGrpSpPr>
            <p:cNvPr id="816" name="Shape 816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817" name="Shape 8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" name="Shape 8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9" name="Shape 819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1" name="Shape 821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822" name="Shape 8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3" name="Shape 823"/>
          <p:cNvGrpSpPr/>
          <p:nvPr/>
        </p:nvGrpSpPr>
        <p:grpSpPr>
          <a:xfrm>
            <a:off x="5139866" y="2079099"/>
            <a:ext cx="697259" cy="697259"/>
            <a:chOff x="5754964" y="2502935"/>
            <a:chExt cx="697259" cy="697259"/>
          </a:xfrm>
        </p:grpSpPr>
        <p:pic>
          <p:nvPicPr>
            <p:cNvPr id="824" name="Shape 8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Shape 8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Shape 826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827" name="Shape 8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1689" y="2135649"/>
            <a:ext cx="421888" cy="433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8" name="Shape 828"/>
          <p:cNvCxnSpPr>
            <a:stCxn id="817" idx="2"/>
            <a:endCxn id="824" idx="0"/>
          </p:cNvCxnSpPr>
          <p:nvPr/>
        </p:nvCxnSpPr>
        <p:spPr>
          <a:xfrm flipH="1" rot="-5400000">
            <a:off x="5063510" y="1654076"/>
            <a:ext cx="94800" cy="75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9" name="Shape 829"/>
          <p:cNvCxnSpPr>
            <a:stCxn id="809" idx="2"/>
            <a:endCxn id="824" idx="0"/>
          </p:cNvCxnSpPr>
          <p:nvPr/>
        </p:nvCxnSpPr>
        <p:spPr>
          <a:xfrm rot="5400000">
            <a:off x="5821506" y="1651376"/>
            <a:ext cx="94800" cy="760800"/>
          </a:xfrm>
          <a:prstGeom prst="bentConnector3">
            <a:avLst>
              <a:gd fmla="val 4995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0" name="Shape 830"/>
          <p:cNvSpPr/>
          <p:nvPr/>
        </p:nvSpPr>
        <p:spPr>
          <a:xfrm>
            <a:off x="4340191" y="1247737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5831355" y="1258451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5078957" y="2076126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Shape 833"/>
          <p:cNvSpPr txBox="1"/>
          <p:nvPr/>
        </p:nvSpPr>
        <p:spPr>
          <a:xfrm>
            <a:off x="4050253" y="1090769"/>
            <a:ext cx="347251" cy="4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5534437" y="1101665"/>
            <a:ext cx="347251" cy="4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4780601" y="1883892"/>
            <a:ext cx="347251" cy="4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836" name="Shape 836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7" name="Shape 837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838" name="Shape 8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Shape 8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0" name="Shape 8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842" name="Shape 842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852" name="Shape 8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Shape 855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6" name="Shape 856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7" name="Shape 857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858" name="Shape 858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859" name="Shape 8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Shape 8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Shape 8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Shape 862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863" name="Shape 8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" name="Shape 864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865" name="Shape 865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866" name="Shape 866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867" name="Shape 8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8" name="Shape 86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9" name="Shape 869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870" name="Shape 87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1" name="Shape 871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872" name="Shape 8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3" name="Shape 873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874" name="Shape 8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Shape 8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Shape 876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877" name="Shape 8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879" name="Shape 879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0" name="Shape 880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81" name="Shape 881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82" name="Shape 882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83" name="Shape 883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84" name="Shape 884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85" name="Shape 8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Shape 891"/>
          <p:cNvCxnSpPr>
            <a:stCxn id="889" idx="0"/>
            <a:endCxn id="886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92" name="Shape 892"/>
          <p:cNvCxnSpPr>
            <a:stCxn id="888" idx="0"/>
            <a:endCxn id="885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93" name="Shape 893"/>
          <p:cNvCxnSpPr>
            <a:stCxn id="887" idx="2"/>
            <a:endCxn id="890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94" name="Shape 89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904" name="Shape 90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07" name="Shape 90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12" name="Shape 9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914" name="Shape 9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22" name="Shape 9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Shape 936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Shape 93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941" name="Shape 94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943" name="Shape 94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Shape 950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951" name="Shape 9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Shape 9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3" name="Shape 9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955" name="Shape 955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Shape 9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965" name="Shape 9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Shape 968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69" name="Shape 969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70" name="Shape 970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971" name="Shape 971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972" name="Shape 97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Shape 97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Shape 97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Shape 975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976" name="Shape 97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7" name="Shape 977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978" name="Shape 978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979" name="Shape 979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980" name="Shape 98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Shape 98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2" name="Shape 982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983" name="Shape 98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4" name="Shape 984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985" name="Shape 9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6" name="Shape 986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987" name="Shape 9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Shape 9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9" name="Shape 989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990" name="Shape 99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992" name="Shape 992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3" name="Shape 993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4" name="Shape 994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5" name="Shape 995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6" name="Shape 996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7" name="Shape 997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98" name="Shape 99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>
            <a:stCxn id="1002" idx="0"/>
            <a:endCxn id="999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05" name="Shape 1005"/>
          <p:cNvCxnSpPr>
            <a:stCxn id="1001" idx="0"/>
            <a:endCxn id="998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06" name="Shape 1006"/>
          <p:cNvCxnSpPr>
            <a:stCxn id="1000" idx="2"/>
            <a:endCxn id="1003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07" name="Shape 10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012" name="Shape 10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017" name="Shape 10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20" name="Shape 10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022" name="Shape 10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Shape 1024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25" name="Shape 102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027" name="Shape 10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29" name="Shape 10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1031" name="Shape 10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35" name="Shape 10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037" name="Shape 10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Shape 10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43" name="Shape 104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46" name="Shape 104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Shape 104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050" name="Shape 10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Shape 105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선택 팝업</a:t>
            </a:r>
          </a:p>
        </p:txBody>
      </p:sp>
      <p:cxnSp>
        <p:nvCxnSpPr>
          <p:cNvPr id="1058" name="Shape 1058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59" name="Shape 1059"/>
          <p:cNvSpPr/>
          <p:nvPr/>
        </p:nvSpPr>
        <p:spPr>
          <a:xfrm>
            <a:off x="4205996" y="2948883"/>
            <a:ext cx="2924404" cy="297303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0" name="Shape 1060"/>
          <p:cNvGrpSpPr/>
          <p:nvPr/>
        </p:nvGrpSpPr>
        <p:grpSpPr>
          <a:xfrm>
            <a:off x="4404056" y="3489736"/>
            <a:ext cx="820180" cy="849424"/>
            <a:chOff x="5754964" y="2478075"/>
            <a:chExt cx="697259" cy="722120"/>
          </a:xfrm>
        </p:grpSpPr>
        <p:pic>
          <p:nvPicPr>
            <p:cNvPr id="1061" name="Shape 10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Shape 106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Shape 1063"/>
            <p:cNvSpPr txBox="1"/>
            <p:nvPr/>
          </p:nvSpPr>
          <p:spPr>
            <a:xfrm>
              <a:off x="6209714" y="2478075"/>
              <a:ext cx="185863" cy="23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1064" name="Shape 1064"/>
          <p:cNvSpPr txBox="1"/>
          <p:nvPr/>
        </p:nvSpPr>
        <p:spPr>
          <a:xfrm>
            <a:off x="4202257" y="2957215"/>
            <a:ext cx="29281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 2</a:t>
            </a:r>
          </a:p>
        </p:txBody>
      </p:sp>
      <p:cxnSp>
        <p:nvCxnSpPr>
          <p:cNvPr id="1065" name="Shape 1065"/>
          <p:cNvCxnSpPr/>
          <p:nvPr/>
        </p:nvCxnSpPr>
        <p:spPr>
          <a:xfrm>
            <a:off x="4301633" y="3318926"/>
            <a:ext cx="271953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66" name="Shape 1066"/>
          <p:cNvSpPr txBox="1"/>
          <p:nvPr/>
        </p:nvSpPr>
        <p:spPr>
          <a:xfrm>
            <a:off x="5254717" y="3478646"/>
            <a:ext cx="190616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보병, 창병 공격력이 증가합니다.</a:t>
            </a:r>
          </a:p>
        </p:txBody>
      </p:sp>
      <p:pic>
        <p:nvPicPr>
          <p:cNvPr id="1067" name="Shape 10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257" y="4498880"/>
            <a:ext cx="2928143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755" y="3720633"/>
            <a:ext cx="404768" cy="404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9" name="Shape 1069"/>
          <p:cNvGrpSpPr/>
          <p:nvPr/>
        </p:nvGrpSpPr>
        <p:grpSpPr>
          <a:xfrm>
            <a:off x="5321059" y="4932312"/>
            <a:ext cx="697259" cy="697259"/>
            <a:chOff x="5037235" y="3564376"/>
            <a:chExt cx="697259" cy="697259"/>
          </a:xfrm>
        </p:grpSpPr>
        <p:pic>
          <p:nvPicPr>
            <p:cNvPr id="1070" name="Shape 107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37235" y="3564376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Shape 107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171117" y="3690592"/>
              <a:ext cx="421888" cy="433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2" name="Shape 1072"/>
          <p:cNvSpPr txBox="1"/>
          <p:nvPr/>
        </p:nvSpPr>
        <p:spPr>
          <a:xfrm>
            <a:off x="4763060" y="4667307"/>
            <a:ext cx="1906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아래 로드 스킬을 숙련해야합니다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5451142" y="5572753"/>
            <a:ext cx="452432" cy="23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Lv.5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4028537" y="638635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목록에서 로드 스킬을 선택하면, 해당 로드 스킬 상태에 따라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상세 정보 팝업이 호출됩니다.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4187992" y="2492632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상태의 로드 스킬 상세 정보 팝업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7191360" y="3436142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로드 스킬의 효과 설명입니다.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7191360" y="2934408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로드 스킬의 이름입니다.</a:t>
            </a:r>
          </a:p>
        </p:txBody>
      </p:sp>
      <p:sp>
        <p:nvSpPr>
          <p:cNvPr id="1078" name="Shape 1078"/>
          <p:cNvSpPr txBox="1"/>
          <p:nvPr/>
        </p:nvSpPr>
        <p:spPr>
          <a:xfrm>
            <a:off x="7191360" y="5058528"/>
            <a:ext cx="5143514" cy="6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로드 스킬의 조건에 해당되는 로드 스킬과 조건 레벨입니다.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조건레벨은 항상 조건 스킬의 최대 레벨입니다. )</a:t>
            </a:r>
          </a:p>
        </p:txBody>
      </p:sp>
      <p:cxnSp>
        <p:nvCxnSpPr>
          <p:cNvPr id="1079" name="Shape 1079"/>
          <p:cNvCxnSpPr>
            <a:stCxn id="1074" idx="1"/>
          </p:cNvCxnSpPr>
          <p:nvPr/>
        </p:nvCxnSpPr>
        <p:spPr>
          <a:xfrm flipH="1">
            <a:off x="2911037" y="1007967"/>
            <a:ext cx="1117500" cy="1680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80" name="Shape 1080"/>
          <p:cNvCxnSpPr>
            <a:stCxn id="1077" idx="1"/>
          </p:cNvCxnSpPr>
          <p:nvPr/>
        </p:nvCxnSpPr>
        <p:spPr>
          <a:xfrm flipH="1">
            <a:off x="6205560" y="3119074"/>
            <a:ext cx="985800" cy="6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81" name="Shape 1081"/>
          <p:cNvCxnSpPr>
            <a:stCxn id="1076" idx="1"/>
          </p:cNvCxnSpPr>
          <p:nvPr/>
        </p:nvCxnSpPr>
        <p:spPr>
          <a:xfrm flipH="1">
            <a:off x="6543660" y="3620808"/>
            <a:ext cx="647700" cy="157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82" name="Shape 1082"/>
          <p:cNvCxnSpPr>
            <a:stCxn id="1078" idx="1"/>
            <a:endCxn id="1070" idx="3"/>
          </p:cNvCxnSpPr>
          <p:nvPr/>
        </p:nvCxnSpPr>
        <p:spPr>
          <a:xfrm rot="10800000">
            <a:off x="6018360" y="5280981"/>
            <a:ext cx="1173000" cy="83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2549715" y="3730448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Shape 1084"/>
          <p:cNvCxnSpPr>
            <a:stCxn id="1083" idx="3"/>
            <a:endCxn id="1059" idx="1"/>
          </p:cNvCxnSpPr>
          <p:nvPr/>
        </p:nvCxnSpPr>
        <p:spPr>
          <a:xfrm>
            <a:off x="3349389" y="4093410"/>
            <a:ext cx="856500" cy="3420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85" name="Shape 1085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1" name="Shape 1091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1092" name="Shape 10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Shape 10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4" name="Shape 10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1096" name="Shape 1096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Shape 10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Shape 1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Shape 1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Shape 1109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10" name="Shape 1110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11" name="Shape 1111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12" name="Shape 1112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1113" name="Shape 11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Shape 11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Shape 11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6" name="Shape 1116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 / 5</a:t>
              </a:r>
            </a:p>
          </p:txBody>
        </p:sp>
        <p:pic>
          <p:nvPicPr>
            <p:cNvPr id="1117" name="Shape 11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Shape 1118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1119" name="Shape 1119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1120" name="Shape 1120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1121" name="Shape 112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" name="Shape 112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3" name="Shape 1123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1124" name="Shape 112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5" name="Shape 1125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1126" name="Shape 11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7" name="Shape 1127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1128" name="Shape 11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Shape 11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Shape 1130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1131" name="Shape 11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133" name="Shape 1133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Shape 1134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5" name="Shape 1135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6" name="Shape 1136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7" name="Shape 1137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8" name="Shape 1138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39" name="Shape 11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Shape 11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Shape 11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5" name="Shape 1145"/>
          <p:cNvCxnSpPr>
            <a:stCxn id="1143" idx="0"/>
            <a:endCxn id="1140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6" name="Shape 1146"/>
          <p:cNvCxnSpPr>
            <a:stCxn id="1142" idx="0"/>
            <a:endCxn id="1139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7" name="Shape 1147"/>
          <p:cNvCxnSpPr>
            <a:stCxn id="1141" idx="2"/>
            <a:endCxn id="1144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48" name="Shape 11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Shape 115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158" name="Shape 115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Shape 1160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61" name="Shape 11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163" name="Shape 116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Shape 11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Shape 1165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66" name="Shape 116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Shape 1175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76" name="Shape 11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Shape 1177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Shape 117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Shape 11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Shape 118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Shape 118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Shape 1183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84" name="Shape 118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87" name="Shape 118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Shape 118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Shape 1190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191" name="Shape 119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Shape 119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1195" name="Shape 119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1197" name="Shape 119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선택 팝업</a:t>
            </a:r>
          </a:p>
        </p:txBody>
      </p:sp>
      <p:cxnSp>
        <p:nvCxnSpPr>
          <p:cNvPr id="1199" name="Shape 1199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00" name="Shape 1200"/>
          <p:cNvSpPr/>
          <p:nvPr/>
        </p:nvSpPr>
        <p:spPr>
          <a:xfrm>
            <a:off x="4205996" y="2348808"/>
            <a:ext cx="2924404" cy="297303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Shape 1201"/>
          <p:cNvGrpSpPr/>
          <p:nvPr/>
        </p:nvGrpSpPr>
        <p:grpSpPr>
          <a:xfrm>
            <a:off x="4404056" y="2889661"/>
            <a:ext cx="820180" cy="849424"/>
            <a:chOff x="5754964" y="2478075"/>
            <a:chExt cx="697259" cy="722120"/>
          </a:xfrm>
        </p:grpSpPr>
        <p:pic>
          <p:nvPicPr>
            <p:cNvPr id="1202" name="Shape 120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Shape 120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Shape 1204"/>
            <p:cNvSpPr txBox="1"/>
            <p:nvPr/>
          </p:nvSpPr>
          <p:spPr>
            <a:xfrm>
              <a:off x="6209714" y="2478075"/>
              <a:ext cx="185863" cy="23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1205" name="Shape 1205"/>
          <p:cNvSpPr txBox="1"/>
          <p:nvPr/>
        </p:nvSpPr>
        <p:spPr>
          <a:xfrm>
            <a:off x="4202257" y="2357140"/>
            <a:ext cx="29281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 1</a:t>
            </a:r>
          </a:p>
        </p:txBody>
      </p:sp>
      <p:cxnSp>
        <p:nvCxnSpPr>
          <p:cNvPr id="1206" name="Shape 1206"/>
          <p:cNvCxnSpPr/>
          <p:nvPr/>
        </p:nvCxnSpPr>
        <p:spPr>
          <a:xfrm>
            <a:off x="4301633" y="2718851"/>
            <a:ext cx="271953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07" name="Shape 1207"/>
          <p:cNvSpPr txBox="1"/>
          <p:nvPr/>
        </p:nvSpPr>
        <p:spPr>
          <a:xfrm>
            <a:off x="5254717" y="2878572"/>
            <a:ext cx="190616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보병, 창병 공격력이 증가합니다.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257" y="3803555"/>
            <a:ext cx="2928143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755" y="3120558"/>
            <a:ext cx="404768" cy="4047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Shape 1210"/>
          <p:cNvSpPr txBox="1"/>
          <p:nvPr/>
        </p:nvSpPr>
        <p:spPr>
          <a:xfrm>
            <a:off x="4028537" y="638635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화면에서 로드 스킬을 선택하면, 해당 로드 스킬 상태에 따라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상세 정보 팝업이 호출됩니다.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4187992" y="1892557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상태의 로드 스킬 상세 정보 팝업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7191360" y="2836067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로드 스킬의 효과 설명입니다.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7191360" y="2334333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로드 스킬의 이름입니다.</a:t>
            </a:r>
          </a:p>
        </p:txBody>
      </p:sp>
      <p:cxnSp>
        <p:nvCxnSpPr>
          <p:cNvPr id="1214" name="Shape 1214"/>
          <p:cNvCxnSpPr>
            <a:stCxn id="1213" idx="1"/>
          </p:cNvCxnSpPr>
          <p:nvPr/>
        </p:nvCxnSpPr>
        <p:spPr>
          <a:xfrm flipH="1">
            <a:off x="6205560" y="2518999"/>
            <a:ext cx="985800" cy="6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5" name="Shape 1215"/>
          <p:cNvCxnSpPr>
            <a:stCxn id="1212" idx="1"/>
          </p:cNvCxnSpPr>
          <p:nvPr/>
        </p:nvCxnSpPr>
        <p:spPr>
          <a:xfrm flipH="1">
            <a:off x="6543660" y="3020733"/>
            <a:ext cx="647700" cy="157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216" name="Shape 12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66305" y="3953805"/>
            <a:ext cx="343980" cy="34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Shape 12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9137" y="3953805"/>
            <a:ext cx="343980" cy="343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8" name="Shape 1218"/>
          <p:cNvCxnSpPr>
            <a:stCxn id="1216" idx="3"/>
            <a:endCxn id="1217" idx="1"/>
          </p:cNvCxnSpPr>
          <p:nvPr/>
        </p:nvCxnSpPr>
        <p:spPr>
          <a:xfrm>
            <a:off x="5510285" y="4125795"/>
            <a:ext cx="3489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219" name="Shape 121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529067" y="4852328"/>
            <a:ext cx="993476" cy="3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 txBox="1"/>
          <p:nvPr/>
        </p:nvSpPr>
        <p:spPr>
          <a:xfrm>
            <a:off x="4442273" y="4852198"/>
            <a:ext cx="1150659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포인트 사용</a:t>
            </a: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30160" y="4853337"/>
            <a:ext cx="993476" cy="3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5875903" y="4870962"/>
            <a:ext cx="885587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모두 사용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5173876" y="3932694"/>
            <a:ext cx="3344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5861701" y="3934032"/>
            <a:ext cx="3344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225" name="Shape 1225"/>
          <p:cNvSpPr/>
          <p:nvPr/>
        </p:nvSpPr>
        <p:spPr>
          <a:xfrm>
            <a:off x="4525460" y="4435603"/>
            <a:ext cx="2310875" cy="1592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4994383" y="4439753"/>
            <a:ext cx="495266" cy="15926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7" name="Shape 1227"/>
          <p:cNvGrpSpPr/>
          <p:nvPr/>
        </p:nvGrpSpPr>
        <p:grpSpPr>
          <a:xfrm>
            <a:off x="4525460" y="4439325"/>
            <a:ext cx="2310875" cy="159574"/>
            <a:chOff x="4525460" y="5039400"/>
            <a:chExt cx="2310875" cy="159574"/>
          </a:xfrm>
        </p:grpSpPr>
        <p:sp>
          <p:nvSpPr>
            <p:cNvPr id="1228" name="Shape 1228"/>
            <p:cNvSpPr/>
            <p:nvPr/>
          </p:nvSpPr>
          <p:spPr>
            <a:xfrm>
              <a:off x="4525907" y="5039400"/>
              <a:ext cx="495266" cy="15926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525460" y="5039714"/>
              <a:ext cx="2310875" cy="15926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Shape 1230"/>
          <p:cNvSpPr txBox="1"/>
          <p:nvPr/>
        </p:nvSpPr>
        <p:spPr>
          <a:xfrm>
            <a:off x="5418667" y="4365410"/>
            <a:ext cx="92498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2.0% </a:t>
            </a:r>
            <a:r>
              <a:rPr b="1" lang="ko-KR" sz="9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+2.0%</a:t>
            </a:r>
          </a:p>
        </p:txBody>
      </p:sp>
      <p:sp>
        <p:nvSpPr>
          <p:cNvPr id="1231" name="Shape 1231"/>
          <p:cNvSpPr/>
          <p:nvPr/>
        </p:nvSpPr>
        <p:spPr>
          <a:xfrm>
            <a:off x="2303636" y="2062275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2" name="Shape 1232"/>
          <p:cNvCxnSpPr>
            <a:stCxn id="1231" idx="3"/>
            <a:endCxn id="1200" idx="1"/>
          </p:cNvCxnSpPr>
          <p:nvPr/>
        </p:nvCxnSpPr>
        <p:spPr>
          <a:xfrm>
            <a:off x="3103311" y="2425236"/>
            <a:ext cx="1102800" cy="14100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3" name="Shape 1233"/>
          <p:cNvSpPr txBox="1"/>
          <p:nvPr/>
        </p:nvSpPr>
        <p:spPr>
          <a:xfrm>
            <a:off x="7191360" y="4458453"/>
            <a:ext cx="514351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적용되고 있는 수치와, 증가하는 수치입니다.</a:t>
            </a:r>
          </a:p>
        </p:txBody>
      </p:sp>
      <p:cxnSp>
        <p:nvCxnSpPr>
          <p:cNvPr id="1234" name="Shape 1234"/>
          <p:cNvCxnSpPr>
            <a:stCxn id="1233" idx="1"/>
            <a:endCxn id="1225" idx="3"/>
          </p:cNvCxnSpPr>
          <p:nvPr/>
        </p:nvCxnSpPr>
        <p:spPr>
          <a:xfrm rot="10800000">
            <a:off x="6836460" y="4515162"/>
            <a:ext cx="354900" cy="110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5" name="Shape 1235"/>
          <p:cNvSpPr txBox="1"/>
          <p:nvPr/>
        </p:nvSpPr>
        <p:spPr>
          <a:xfrm>
            <a:off x="7191360" y="3953805"/>
            <a:ext cx="514351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스킬 포인트 누적 수치 / 다음 스킬 포인트 누적 수치.</a:t>
            </a:r>
          </a:p>
        </p:txBody>
      </p:sp>
      <p:cxnSp>
        <p:nvCxnSpPr>
          <p:cNvPr id="1236" name="Shape 1236"/>
          <p:cNvCxnSpPr>
            <a:stCxn id="1235" idx="1"/>
            <a:endCxn id="1224" idx="3"/>
          </p:cNvCxnSpPr>
          <p:nvPr/>
        </p:nvCxnSpPr>
        <p:spPr>
          <a:xfrm rot="10800000">
            <a:off x="6196260" y="4100813"/>
            <a:ext cx="995100" cy="19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7" name="Shape 1237"/>
          <p:cNvSpPr txBox="1"/>
          <p:nvPr/>
        </p:nvSpPr>
        <p:spPr>
          <a:xfrm>
            <a:off x="4221567" y="5325228"/>
            <a:ext cx="73322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포인트 사용 : 스킬 포인트를 ‘1’만큼 누적합니다.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모두 사용 : 자신이 가지고 있는 스킬 포인트를 해당 로드 스킬에 모두 누적합니다.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누적 수치보다 많이 투자되지 않습니다.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보유하고 있는 스킬 포인트가 없는 경우, 버튼을 사용할 수 없습니다. ( 비활성화 처리 )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4" name="Shape 1244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1245" name="Shape 1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Shape 12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7" name="Shape 1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1249" name="Shape 1249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Shape 1254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1258" name="Shape 1258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1259" name="Shape 12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Shape 12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Shape 1262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63" name="Shape 1263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64" name="Shape 1264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65" name="Shape 1265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1266" name="Shape 126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Shape 12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Shape 126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9" name="Shape 1269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 / 5</a:t>
              </a:r>
            </a:p>
          </p:txBody>
        </p:sp>
        <p:pic>
          <p:nvPicPr>
            <p:cNvPr id="1270" name="Shape 127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Shape 1271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1272" name="Shape 1272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1273" name="Shape 1273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1274" name="Shape 127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5" name="Shape 127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6" name="Shape 1276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1277" name="Shape 127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8" name="Shape 1278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1279" name="Shape 127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0" name="Shape 1280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1281" name="Shape 12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Shape 128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Shape 1283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1284" name="Shape 12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Shape 1285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286" name="Shape 1286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7" name="Shape 1287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88" name="Shape 1288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89" name="Shape 1289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0" name="Shape 1290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1" name="Shape 1291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292" name="Shape 129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Shape 1298"/>
          <p:cNvCxnSpPr>
            <a:stCxn id="1296" idx="0"/>
            <a:endCxn id="1293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9" name="Shape 1299"/>
          <p:cNvCxnSpPr>
            <a:stCxn id="1295" idx="0"/>
            <a:endCxn id="1292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00" name="Shape 1300"/>
          <p:cNvCxnSpPr>
            <a:stCxn id="1294" idx="2"/>
            <a:endCxn id="1297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01" name="Shape 130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04" name="Shape 130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306" name="Shape 130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Shape 1308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09" name="Shape 130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Shape 1310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311" name="Shape 13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Shape 1313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14" name="Shape 13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Shape 1315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Shape 13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Shape 1318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19" name="Shape 13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Shape 1320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321" name="Shape 13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Shape 1322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23" name="Shape 13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Shape 1324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1325" name="Shape 132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Shape 13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Shape 13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Shape 1328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29" name="Shape 13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Shape 1330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331" name="Shape 13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Shape 13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Shape 1336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37" name="Shape 13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Shape 133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Shape 1339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40" name="Shape 134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Shape 13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Shape 134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Shape 1343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344" name="Shape 13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6" name="Shape 134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Shape 1347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1348" name="Shape 134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1350" name="Shape 13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선택 팝업</a:t>
            </a:r>
          </a:p>
        </p:txBody>
      </p:sp>
      <p:cxnSp>
        <p:nvCxnSpPr>
          <p:cNvPr id="1352" name="Shape 1352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53" name="Shape 1353"/>
          <p:cNvSpPr/>
          <p:nvPr/>
        </p:nvSpPr>
        <p:spPr>
          <a:xfrm>
            <a:off x="4205996" y="2348808"/>
            <a:ext cx="2924404" cy="297303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4" name="Shape 1354"/>
          <p:cNvGrpSpPr/>
          <p:nvPr/>
        </p:nvGrpSpPr>
        <p:grpSpPr>
          <a:xfrm>
            <a:off x="4404056" y="2889661"/>
            <a:ext cx="820180" cy="849424"/>
            <a:chOff x="5754964" y="2478075"/>
            <a:chExt cx="697259" cy="722120"/>
          </a:xfrm>
        </p:grpSpPr>
        <p:pic>
          <p:nvPicPr>
            <p:cNvPr id="1355" name="Shape 135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Shape 135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Shape 1357"/>
            <p:cNvSpPr txBox="1"/>
            <p:nvPr/>
          </p:nvSpPr>
          <p:spPr>
            <a:xfrm>
              <a:off x="6209714" y="2478075"/>
              <a:ext cx="185863" cy="23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1358" name="Shape 1358"/>
          <p:cNvSpPr txBox="1"/>
          <p:nvPr/>
        </p:nvSpPr>
        <p:spPr>
          <a:xfrm>
            <a:off x="4202257" y="2357140"/>
            <a:ext cx="29281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 1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4301633" y="2718851"/>
            <a:ext cx="271953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60" name="Shape 1360"/>
          <p:cNvSpPr txBox="1"/>
          <p:nvPr/>
        </p:nvSpPr>
        <p:spPr>
          <a:xfrm>
            <a:off x="5254717" y="2878572"/>
            <a:ext cx="190616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보병, 창병 공격력이 증가합니다.</a:t>
            </a: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257" y="3803555"/>
            <a:ext cx="2928143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755" y="3120558"/>
            <a:ext cx="404768" cy="404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Shape 1363"/>
          <p:cNvSpPr txBox="1"/>
          <p:nvPr/>
        </p:nvSpPr>
        <p:spPr>
          <a:xfrm>
            <a:off x="4028537" y="638635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화면에서 로드 스킬을 선택하면, 해당 로드 스킬 상태에 따라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상세 정보 팝업이 호출됩니다.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4187992" y="1892557"/>
            <a:ext cx="4613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상태의 로드 스킬 상세 정보 팝업</a:t>
            </a:r>
          </a:p>
        </p:txBody>
      </p:sp>
      <p:pic>
        <p:nvPicPr>
          <p:cNvPr id="1365" name="Shape 13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66305" y="3953805"/>
            <a:ext cx="343980" cy="34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Shape 13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9137" y="3953805"/>
            <a:ext cx="343980" cy="343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Shape 1367"/>
          <p:cNvCxnSpPr>
            <a:stCxn id="1365" idx="3"/>
            <a:endCxn id="1366" idx="1"/>
          </p:cNvCxnSpPr>
          <p:nvPr/>
        </p:nvCxnSpPr>
        <p:spPr>
          <a:xfrm>
            <a:off x="5510285" y="4125795"/>
            <a:ext cx="3489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368" name="Shape 136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529067" y="4852328"/>
            <a:ext cx="993476" cy="3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/>
        </p:nvSpPr>
        <p:spPr>
          <a:xfrm>
            <a:off x="4442273" y="4852198"/>
            <a:ext cx="1150659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포인트 사용</a:t>
            </a:r>
          </a:p>
        </p:txBody>
      </p:sp>
      <p:pic>
        <p:nvPicPr>
          <p:cNvPr id="1370" name="Shape 137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30160" y="4853337"/>
            <a:ext cx="993476" cy="3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Shape 1371"/>
          <p:cNvSpPr txBox="1"/>
          <p:nvPr/>
        </p:nvSpPr>
        <p:spPr>
          <a:xfrm>
            <a:off x="5875903" y="4870962"/>
            <a:ext cx="885587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모두 사용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5173876" y="3932694"/>
            <a:ext cx="3344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1701" y="3934032"/>
            <a:ext cx="3344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525460" y="4435603"/>
            <a:ext cx="2310875" cy="1592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Shape 1375"/>
          <p:cNvSpPr/>
          <p:nvPr/>
        </p:nvSpPr>
        <p:spPr>
          <a:xfrm>
            <a:off x="4994383" y="4439753"/>
            <a:ext cx="495266" cy="15926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6" name="Shape 1376"/>
          <p:cNvGrpSpPr/>
          <p:nvPr/>
        </p:nvGrpSpPr>
        <p:grpSpPr>
          <a:xfrm>
            <a:off x="4525460" y="4439325"/>
            <a:ext cx="2310875" cy="159574"/>
            <a:chOff x="4525460" y="5039400"/>
            <a:chExt cx="2310875" cy="159574"/>
          </a:xfrm>
        </p:grpSpPr>
        <p:sp>
          <p:nvSpPr>
            <p:cNvPr id="1377" name="Shape 1377"/>
            <p:cNvSpPr/>
            <p:nvPr/>
          </p:nvSpPr>
          <p:spPr>
            <a:xfrm>
              <a:off x="4525907" y="5039400"/>
              <a:ext cx="495266" cy="15926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4525460" y="5039714"/>
              <a:ext cx="2310875" cy="15926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9" name="Shape 1379"/>
          <p:cNvSpPr txBox="1"/>
          <p:nvPr/>
        </p:nvSpPr>
        <p:spPr>
          <a:xfrm>
            <a:off x="5418667" y="4365410"/>
            <a:ext cx="92498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2.0% </a:t>
            </a:r>
            <a:r>
              <a:rPr b="1" lang="ko-KR" sz="9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+2.0%</a:t>
            </a:r>
          </a:p>
        </p:txBody>
      </p:sp>
      <p:sp>
        <p:nvSpPr>
          <p:cNvPr id="1380" name="Shape 1380"/>
          <p:cNvSpPr/>
          <p:nvPr/>
        </p:nvSpPr>
        <p:spPr>
          <a:xfrm>
            <a:off x="2312183" y="2070821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1" name="Shape 1381"/>
          <p:cNvCxnSpPr>
            <a:stCxn id="1380" idx="3"/>
            <a:endCxn id="1353" idx="1"/>
          </p:cNvCxnSpPr>
          <p:nvPr/>
        </p:nvCxnSpPr>
        <p:spPr>
          <a:xfrm>
            <a:off x="3111857" y="2433782"/>
            <a:ext cx="1094100" cy="14016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82" name="Shape 1382"/>
          <p:cNvSpPr/>
          <p:nvPr/>
        </p:nvSpPr>
        <p:spPr>
          <a:xfrm>
            <a:off x="7201634" y="4312021"/>
            <a:ext cx="1361340" cy="40476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3" name="Shape 1383"/>
          <p:cNvGrpSpPr/>
          <p:nvPr/>
        </p:nvGrpSpPr>
        <p:grpSpPr>
          <a:xfrm>
            <a:off x="7339837" y="4431477"/>
            <a:ext cx="990534" cy="159260"/>
            <a:chOff x="7450311" y="4296046"/>
            <a:chExt cx="990534" cy="159260"/>
          </a:xfrm>
        </p:grpSpPr>
        <p:sp>
          <p:nvSpPr>
            <p:cNvPr id="1384" name="Shape 1384"/>
            <p:cNvSpPr/>
            <p:nvPr/>
          </p:nvSpPr>
          <p:spPr>
            <a:xfrm>
              <a:off x="7945578" y="4296046"/>
              <a:ext cx="495266" cy="159260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7450311" y="4296046"/>
              <a:ext cx="495266" cy="15926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1386" name="Shape 1386"/>
          <p:cNvSpPr txBox="1"/>
          <p:nvPr/>
        </p:nvSpPr>
        <p:spPr>
          <a:xfrm>
            <a:off x="7176142" y="4804194"/>
            <a:ext cx="5143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: 현재 스킬 포인트 누적에 비례하여 증가한 게이지입니다.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: 다음 스킬 포인트 ‘1’만큼 사용되었을 때, 증가할 게이지입니다.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/>
        </p:nvSpPr>
        <p:spPr>
          <a:xfrm>
            <a:off x="272706" y="594800"/>
            <a:ext cx="3398568" cy="6001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3" name="Shape 1393"/>
          <p:cNvGrpSpPr/>
          <p:nvPr/>
        </p:nvGrpSpPr>
        <p:grpSpPr>
          <a:xfrm>
            <a:off x="272705" y="6291346"/>
            <a:ext cx="3398568" cy="304761"/>
            <a:chOff x="648380" y="3276618"/>
            <a:chExt cx="7263492" cy="304761"/>
          </a:xfrm>
        </p:grpSpPr>
        <p:pic>
          <p:nvPicPr>
            <p:cNvPr id="1394" name="Shape 13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0126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Shape 13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8380" y="3276618"/>
              <a:ext cx="3631746" cy="304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6" name="Shape 1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707" y="591691"/>
            <a:ext cx="3398568" cy="3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Shape 1397"/>
          <p:cNvSpPr txBox="1"/>
          <p:nvPr/>
        </p:nvSpPr>
        <p:spPr>
          <a:xfrm>
            <a:off x="760206" y="579285"/>
            <a:ext cx="249151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</p:txBody>
      </p:sp>
      <p:sp>
        <p:nvSpPr>
          <p:cNvPr id="1398" name="Shape 1398"/>
          <p:cNvSpPr/>
          <p:nvPr/>
        </p:nvSpPr>
        <p:spPr>
          <a:xfrm>
            <a:off x="359838" y="1948000"/>
            <a:ext cx="3228935" cy="38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9" name="Shape 13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5" y="1803247"/>
            <a:ext cx="3398569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12" y="1200091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625" y="1198725"/>
            <a:ext cx="631922" cy="5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3139" y="1198636"/>
            <a:ext cx="631922" cy="5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2052152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3314848" y="1402944"/>
            <a:ext cx="237617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356685" y="916629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전 투</a:t>
            </a:r>
          </a:p>
        </p:txBody>
      </p:sp>
      <p:sp>
        <p:nvSpPr>
          <p:cNvPr id="1406" name="Shape 1406"/>
          <p:cNvSpPr txBox="1"/>
          <p:nvPr/>
        </p:nvSpPr>
        <p:spPr>
          <a:xfrm>
            <a:off x="1617198" y="919803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성 장</a:t>
            </a:r>
          </a:p>
        </p:txBody>
      </p:sp>
      <p:sp>
        <p:nvSpPr>
          <p:cNvPr id="1407" name="Shape 1407"/>
          <p:cNvSpPr txBox="1"/>
          <p:nvPr/>
        </p:nvSpPr>
        <p:spPr>
          <a:xfrm>
            <a:off x="2879178" y="922591"/>
            <a:ext cx="72277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자 원</a:t>
            </a:r>
          </a:p>
        </p:txBody>
      </p:sp>
      <p:pic>
        <p:nvPicPr>
          <p:cNvPr id="1408" name="Shape 14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156" y="1227890"/>
            <a:ext cx="390748" cy="3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Shape 14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0441" y="1233236"/>
            <a:ext cx="392215" cy="39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Shape 14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1758" y="1281078"/>
            <a:ext cx="333657" cy="333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1" name="Shape 1411"/>
          <p:cNvCxnSpPr/>
          <p:nvPr/>
        </p:nvCxnSpPr>
        <p:spPr>
          <a:xfrm flipH="1" rot="10800000">
            <a:off x="930764" y="3578541"/>
            <a:ext cx="1020600" cy="177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12" name="Shape 1412"/>
          <p:cNvCxnSpPr/>
          <p:nvPr/>
        </p:nvCxnSpPr>
        <p:spPr>
          <a:xfrm flipH="1">
            <a:off x="1945933" y="3578469"/>
            <a:ext cx="5575" cy="1770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13" name="Shape 1413"/>
          <p:cNvCxnSpPr/>
          <p:nvPr/>
        </p:nvCxnSpPr>
        <p:spPr>
          <a:xfrm>
            <a:off x="1953822" y="3548092"/>
            <a:ext cx="1007399" cy="2072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14" name="Shape 1414"/>
          <p:cNvGrpSpPr/>
          <p:nvPr/>
        </p:nvGrpSpPr>
        <p:grpSpPr>
          <a:xfrm>
            <a:off x="2363391" y="2056521"/>
            <a:ext cx="697259" cy="719277"/>
            <a:chOff x="5754964" y="2480917"/>
            <a:chExt cx="697259" cy="719277"/>
          </a:xfrm>
        </p:grpSpPr>
        <p:pic>
          <p:nvPicPr>
            <p:cNvPr id="1415" name="Shape 14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Shape 14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1210" y="2597793"/>
              <a:ext cx="404768" cy="40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Shape 14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8" name="Shape 1418"/>
            <p:cNvSpPr txBox="1"/>
            <p:nvPr/>
          </p:nvSpPr>
          <p:spPr>
            <a:xfrm>
              <a:off x="5909244" y="2926590"/>
              <a:ext cx="393924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5 / 5</a:t>
              </a:r>
            </a:p>
          </p:txBody>
        </p:sp>
        <p:pic>
          <p:nvPicPr>
            <p:cNvPr id="1419" name="Shape 14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Shape 1420"/>
            <p:cNvSpPr txBox="1"/>
            <p:nvPr/>
          </p:nvSpPr>
          <p:spPr>
            <a:xfrm>
              <a:off x="6209714" y="2480917"/>
              <a:ext cx="1858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id="1421" name="Shape 1421"/>
          <p:cNvGrpSpPr/>
          <p:nvPr/>
        </p:nvGrpSpPr>
        <p:grpSpPr>
          <a:xfrm>
            <a:off x="847296" y="2056521"/>
            <a:ext cx="697259" cy="719277"/>
            <a:chOff x="816816" y="2458177"/>
            <a:chExt cx="697259" cy="719277"/>
          </a:xfrm>
        </p:grpSpPr>
        <p:grpSp>
          <p:nvGrpSpPr>
            <p:cNvPr id="1422" name="Shape 1422"/>
            <p:cNvGrpSpPr/>
            <p:nvPr/>
          </p:nvGrpSpPr>
          <p:grpSpPr>
            <a:xfrm>
              <a:off x="816816" y="2458177"/>
              <a:ext cx="697259" cy="719277"/>
              <a:chOff x="5754964" y="2480917"/>
              <a:chExt cx="697259" cy="719277"/>
            </a:xfrm>
          </p:grpSpPr>
          <p:pic>
            <p:nvPicPr>
              <p:cNvPr id="1423" name="Shape 14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754964" y="250293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4" name="Shape 142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848350" y="2971623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5" name="Shape 1425"/>
              <p:cNvSpPr txBox="1"/>
              <p:nvPr/>
            </p:nvSpPr>
            <p:spPr>
              <a:xfrm>
                <a:off x="5909244" y="2926590"/>
                <a:ext cx="393924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5 / 5</a:t>
                </a:r>
              </a:p>
            </p:txBody>
          </p:sp>
          <p:pic>
            <p:nvPicPr>
              <p:cNvPr id="1426" name="Shape 14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12342" y="2512234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7" name="Shape 1427"/>
              <p:cNvSpPr txBox="1"/>
              <p:nvPr/>
            </p:nvSpPr>
            <p:spPr>
              <a:xfrm>
                <a:off x="6209714" y="2480917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pic>
          <p:nvPicPr>
            <p:cNvPr id="1428" name="Shape 14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0229" y="2532408"/>
              <a:ext cx="470589" cy="470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Shape 1429"/>
          <p:cNvGrpSpPr/>
          <p:nvPr/>
        </p:nvGrpSpPr>
        <p:grpSpPr>
          <a:xfrm>
            <a:off x="1602581" y="2870522"/>
            <a:ext cx="697259" cy="697259"/>
            <a:chOff x="5754964" y="2502935"/>
            <a:chExt cx="697259" cy="697259"/>
          </a:xfrm>
        </p:grpSpPr>
        <p:pic>
          <p:nvPicPr>
            <p:cNvPr id="1430" name="Shape 14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Shape 14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48350" y="2971623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Shape 1432"/>
            <p:cNvSpPr txBox="1"/>
            <p:nvPr/>
          </p:nvSpPr>
          <p:spPr>
            <a:xfrm>
              <a:off x="5909244" y="2926590"/>
              <a:ext cx="39392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0 / 1</a:t>
              </a:r>
            </a:p>
          </p:txBody>
        </p:sp>
      </p:grpSp>
      <p:pic>
        <p:nvPicPr>
          <p:cNvPr id="1433" name="Shape 14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24405" y="2927072"/>
            <a:ext cx="421888" cy="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Shape 1434"/>
          <p:cNvSpPr txBox="1"/>
          <p:nvPr/>
        </p:nvSpPr>
        <p:spPr>
          <a:xfrm>
            <a:off x="669139" y="1394315"/>
            <a:ext cx="380002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435" name="Shape 1435"/>
          <p:cNvSpPr/>
          <p:nvPr/>
        </p:nvSpPr>
        <p:spPr>
          <a:xfrm>
            <a:off x="3299150" y="2700423"/>
            <a:ext cx="253316" cy="217991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6" name="Shape 1436"/>
          <p:cNvCxnSpPr/>
          <p:nvPr/>
        </p:nvCxnSpPr>
        <p:spPr>
          <a:xfrm flipH="1" rot="10800000">
            <a:off x="1920163" y="5290785"/>
            <a:ext cx="10584" cy="14759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37" name="Shape 1437"/>
          <p:cNvCxnSpPr/>
          <p:nvPr/>
        </p:nvCxnSpPr>
        <p:spPr>
          <a:xfrm flipH="1" rot="10800000">
            <a:off x="907904" y="5290785"/>
            <a:ext cx="7673" cy="139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38" name="Shape 1438"/>
          <p:cNvCxnSpPr/>
          <p:nvPr/>
        </p:nvCxnSpPr>
        <p:spPr>
          <a:xfrm flipH="1">
            <a:off x="2935332" y="5290785"/>
            <a:ext cx="10584" cy="1475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39" name="Shape 1439"/>
          <p:cNvCxnSpPr/>
          <p:nvPr/>
        </p:nvCxnSpPr>
        <p:spPr>
          <a:xfrm>
            <a:off x="1195925" y="2775799"/>
            <a:ext cx="755400" cy="94799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40" name="Shape 1440"/>
          <p:cNvCxnSpPr/>
          <p:nvPr/>
        </p:nvCxnSpPr>
        <p:spPr>
          <a:xfrm flipH="1">
            <a:off x="1951221" y="2775799"/>
            <a:ext cx="760800" cy="94799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41" name="Shape 14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133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9730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12474" y="3755541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5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8672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1890" y="4600400"/>
            <a:ext cx="697259" cy="697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7" name="Shape 1447"/>
          <p:cNvCxnSpPr>
            <a:stCxn id="1445" idx="0"/>
            <a:endCxn id="1442" idx="2"/>
          </p:cNvCxnSpPr>
          <p:nvPr/>
        </p:nvCxnSpPr>
        <p:spPr>
          <a:xfrm flipH="1" rot="10800000">
            <a:off x="1935350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48" name="Shape 1448"/>
          <p:cNvCxnSpPr>
            <a:stCxn id="1444" idx="0"/>
            <a:endCxn id="1441" idx="2"/>
          </p:cNvCxnSpPr>
          <p:nvPr/>
        </p:nvCxnSpPr>
        <p:spPr>
          <a:xfrm flipH="1" rot="10800000">
            <a:off x="920179" y="4452800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49" name="Shape 1449"/>
          <p:cNvCxnSpPr>
            <a:stCxn id="1443" idx="2"/>
            <a:endCxn id="1446" idx="0"/>
          </p:cNvCxnSpPr>
          <p:nvPr/>
        </p:nvCxnSpPr>
        <p:spPr>
          <a:xfrm flipH="1">
            <a:off x="2950604" y="4452801"/>
            <a:ext cx="10500" cy="14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50" name="Shape 14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58531" y="38531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Shape 14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05671" y="42269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Shape 1452"/>
          <p:cNvSpPr txBox="1"/>
          <p:nvPr/>
        </p:nvSpPr>
        <p:spPr>
          <a:xfrm>
            <a:off x="2766565" y="41819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53" name="Shape 145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069664" y="37675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Shape 1454"/>
          <p:cNvSpPr txBox="1"/>
          <p:nvPr/>
        </p:nvSpPr>
        <p:spPr>
          <a:xfrm>
            <a:off x="3067035" y="37362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455" name="Shape 14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52181" y="4704010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Shape 14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99321" y="5077839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Shape 1457"/>
          <p:cNvSpPr txBox="1"/>
          <p:nvPr/>
        </p:nvSpPr>
        <p:spPr>
          <a:xfrm>
            <a:off x="2760215" y="5032805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58" name="Shape 145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63314" y="461845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Shape 1459"/>
          <p:cNvSpPr txBox="1"/>
          <p:nvPr/>
        </p:nvSpPr>
        <p:spPr>
          <a:xfrm>
            <a:off x="3060685" y="4587133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460" name="Shape 146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710624" y="3809673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Shape 14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90597" y="422614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Shape 1462"/>
          <p:cNvSpPr txBox="1"/>
          <p:nvPr/>
        </p:nvSpPr>
        <p:spPr>
          <a:xfrm>
            <a:off x="1751491" y="418111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63" name="Shape 14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54590" y="3766760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Shape 1464"/>
          <p:cNvSpPr txBox="1"/>
          <p:nvPr/>
        </p:nvSpPr>
        <p:spPr>
          <a:xfrm>
            <a:off x="2047197" y="3735444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465" name="Shape 146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00824" y="4659767"/>
            <a:ext cx="470589" cy="4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Shape 146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74447" y="5076242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 txBox="1"/>
          <p:nvPr/>
        </p:nvSpPr>
        <p:spPr>
          <a:xfrm>
            <a:off x="1735341" y="5031208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8440" y="4616853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2035811" y="458553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470" name="Shape 147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4234051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Shape 1471"/>
          <p:cNvSpPr txBox="1"/>
          <p:nvPr/>
        </p:nvSpPr>
        <p:spPr>
          <a:xfrm>
            <a:off x="728718" y="418901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72" name="Shape 147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3774664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Shape 1473"/>
          <p:cNvSpPr txBox="1"/>
          <p:nvPr/>
        </p:nvSpPr>
        <p:spPr>
          <a:xfrm>
            <a:off x="1033954" y="3743346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1474" name="Shape 147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20520" y="3829901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27664" y="4657223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Shape 14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7825" y="5061373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/>
        </p:nvSpPr>
        <p:spPr>
          <a:xfrm>
            <a:off x="728718" y="5016339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78" name="Shape 147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1817" y="4601985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Shape 1479"/>
          <p:cNvSpPr txBox="1"/>
          <p:nvPr/>
        </p:nvSpPr>
        <p:spPr>
          <a:xfrm>
            <a:off x="1029190" y="4570667"/>
            <a:ext cx="1858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1480" name="Shape 14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435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Shape 14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952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84698" y="5410605"/>
            <a:ext cx="697259" cy="69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34989" y="5514216"/>
            <a:ext cx="404768" cy="4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82128" y="5888044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Shape 1485"/>
          <p:cNvSpPr txBox="1"/>
          <p:nvPr/>
        </p:nvSpPr>
        <p:spPr>
          <a:xfrm>
            <a:off x="2743023" y="5843012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86" name="Shape 148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46122" y="5428657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83632" y="5469973"/>
            <a:ext cx="470589" cy="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Shape 1488"/>
          <p:cNvSpPr txBox="1"/>
          <p:nvPr/>
        </p:nvSpPr>
        <p:spPr>
          <a:xfrm>
            <a:off x="1718149" y="5841414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89" name="Shape 148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21248" y="5427060"/>
            <a:ext cx="181648" cy="1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Shape 149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0472" y="5467428"/>
            <a:ext cx="479452" cy="42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Shape 149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0633" y="5871578"/>
            <a:ext cx="510487" cy="1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Shape 1492"/>
          <p:cNvSpPr txBox="1"/>
          <p:nvPr/>
        </p:nvSpPr>
        <p:spPr>
          <a:xfrm>
            <a:off x="711527" y="5826546"/>
            <a:ext cx="39392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/ 5</a:t>
            </a:r>
          </a:p>
        </p:txBody>
      </p:sp>
      <p:pic>
        <p:nvPicPr>
          <p:cNvPr id="1493" name="Shape 149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4625" y="5412191"/>
            <a:ext cx="181648" cy="1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/>
          <p:nvPr/>
        </p:nvSpPr>
        <p:spPr>
          <a:xfrm>
            <a:off x="274743" y="5754189"/>
            <a:ext cx="3398568" cy="4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5" name="Shape 149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36666" y="5902914"/>
            <a:ext cx="993476" cy="52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Shape 1496"/>
          <p:cNvSpPr txBox="1"/>
          <p:nvPr/>
        </p:nvSpPr>
        <p:spPr>
          <a:xfrm>
            <a:off x="1482408" y="5912308"/>
            <a:ext cx="885587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</p:txBody>
      </p:sp>
      <p:pic>
        <p:nvPicPr>
          <p:cNvPr id="1497" name="Shape 149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630645" y="6155137"/>
            <a:ext cx="201373" cy="20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Shape 1498"/>
          <p:cNvSpPr txBox="1"/>
          <p:nvPr/>
        </p:nvSpPr>
        <p:spPr>
          <a:xfrm>
            <a:off x="1785556" y="6100219"/>
            <a:ext cx="50402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1499" name="Shape 149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35767" y="5878389"/>
            <a:ext cx="550606" cy="5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Shape 1500"/>
          <p:cNvSpPr txBox="1"/>
          <p:nvPr/>
        </p:nvSpPr>
        <p:spPr>
          <a:xfrm>
            <a:off x="2456918" y="613468"/>
            <a:ext cx="137672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포인트 : 0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선택 팝업</a:t>
            </a:r>
          </a:p>
        </p:txBody>
      </p:sp>
      <p:cxnSp>
        <p:nvCxnSpPr>
          <p:cNvPr id="1502" name="Shape 1502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03" name="Shape 1503"/>
          <p:cNvSpPr/>
          <p:nvPr/>
        </p:nvSpPr>
        <p:spPr>
          <a:xfrm>
            <a:off x="4205996" y="2348808"/>
            <a:ext cx="2924404" cy="297303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4" name="Shape 1504"/>
          <p:cNvGrpSpPr/>
          <p:nvPr/>
        </p:nvGrpSpPr>
        <p:grpSpPr>
          <a:xfrm>
            <a:off x="4404056" y="2889661"/>
            <a:ext cx="820180" cy="849424"/>
            <a:chOff x="5754964" y="2478075"/>
            <a:chExt cx="697259" cy="722120"/>
          </a:xfrm>
        </p:grpSpPr>
        <p:pic>
          <p:nvPicPr>
            <p:cNvPr id="1505" name="Shape 150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54964" y="2502935"/>
              <a:ext cx="697259" cy="6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Shape 150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12342" y="2512234"/>
              <a:ext cx="181648" cy="181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7" name="Shape 1507"/>
            <p:cNvSpPr txBox="1"/>
            <p:nvPr/>
          </p:nvSpPr>
          <p:spPr>
            <a:xfrm>
              <a:off x="6209714" y="2478075"/>
              <a:ext cx="185863" cy="23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1508" name="Shape 1508"/>
          <p:cNvSpPr txBox="1"/>
          <p:nvPr/>
        </p:nvSpPr>
        <p:spPr>
          <a:xfrm>
            <a:off x="4202257" y="2357140"/>
            <a:ext cx="29281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 1</a:t>
            </a:r>
          </a:p>
        </p:txBody>
      </p:sp>
      <p:cxnSp>
        <p:nvCxnSpPr>
          <p:cNvPr id="1509" name="Shape 1509"/>
          <p:cNvCxnSpPr/>
          <p:nvPr/>
        </p:nvCxnSpPr>
        <p:spPr>
          <a:xfrm>
            <a:off x="4301633" y="2718851"/>
            <a:ext cx="271953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10" name="Shape 1510"/>
          <p:cNvSpPr txBox="1"/>
          <p:nvPr/>
        </p:nvSpPr>
        <p:spPr>
          <a:xfrm>
            <a:off x="5254717" y="2878572"/>
            <a:ext cx="1906162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보병, 창병 공격력이 증가합니다.</a:t>
            </a: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257" y="3803555"/>
            <a:ext cx="2928143" cy="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Shape 15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755" y="3120558"/>
            <a:ext cx="404768" cy="4047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Shape 1513"/>
          <p:cNvSpPr txBox="1"/>
          <p:nvPr/>
        </p:nvSpPr>
        <p:spPr>
          <a:xfrm>
            <a:off x="4028537" y="638635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 화면에서 로드 스킬을 선택하면, 해당 로드 스킬 상태에 따라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상세 정보 팝업이 호출됩니다.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4187992" y="1892557"/>
            <a:ext cx="65657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포인트가 최대 수치까지 누적된 로드 스킬 상세 정보 팝업 </a:t>
            </a:r>
          </a:p>
        </p:txBody>
      </p:sp>
      <p:pic>
        <p:nvPicPr>
          <p:cNvPr id="1515" name="Shape 15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16237" y="3953805"/>
            <a:ext cx="343980" cy="34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Shape 1516"/>
          <p:cNvSpPr txBox="1"/>
          <p:nvPr/>
        </p:nvSpPr>
        <p:spPr>
          <a:xfrm>
            <a:off x="5518801" y="3934032"/>
            <a:ext cx="3344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517" name="Shape 1517"/>
          <p:cNvSpPr/>
          <p:nvPr/>
        </p:nvSpPr>
        <p:spPr>
          <a:xfrm>
            <a:off x="4525460" y="4435603"/>
            <a:ext cx="2310875" cy="1592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8" name="Shape 1518"/>
          <p:cNvGrpSpPr/>
          <p:nvPr/>
        </p:nvGrpSpPr>
        <p:grpSpPr>
          <a:xfrm>
            <a:off x="4525460" y="4439325"/>
            <a:ext cx="2310875" cy="159574"/>
            <a:chOff x="4525460" y="5039400"/>
            <a:chExt cx="2310875" cy="159574"/>
          </a:xfrm>
        </p:grpSpPr>
        <p:sp>
          <p:nvSpPr>
            <p:cNvPr id="1519" name="Shape 1519"/>
            <p:cNvSpPr/>
            <p:nvPr/>
          </p:nvSpPr>
          <p:spPr>
            <a:xfrm>
              <a:off x="4525907" y="5039400"/>
              <a:ext cx="2310428" cy="15926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4525460" y="5039714"/>
              <a:ext cx="2310875" cy="15926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1" name="Shape 1521"/>
          <p:cNvSpPr txBox="1"/>
          <p:nvPr/>
        </p:nvSpPr>
        <p:spPr>
          <a:xfrm>
            <a:off x="5390092" y="4365410"/>
            <a:ext cx="60570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10.0%</a:t>
            </a:r>
          </a:p>
        </p:txBody>
      </p:sp>
      <p:sp>
        <p:nvSpPr>
          <p:cNvPr id="1522" name="Shape 1522"/>
          <p:cNvSpPr/>
          <p:nvPr/>
        </p:nvSpPr>
        <p:spPr>
          <a:xfrm>
            <a:off x="2312183" y="2079366"/>
            <a:ext cx="799674" cy="725923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3" name="Shape 1523"/>
          <p:cNvCxnSpPr>
            <a:stCxn id="1522" idx="3"/>
            <a:endCxn id="1503" idx="1"/>
          </p:cNvCxnSpPr>
          <p:nvPr/>
        </p:nvCxnSpPr>
        <p:spPr>
          <a:xfrm>
            <a:off x="3111857" y="2442328"/>
            <a:ext cx="1094100" cy="13929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로드 스킬 초기화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30" name="Shape 1530"/>
          <p:cNvGrpSpPr/>
          <p:nvPr/>
        </p:nvGrpSpPr>
        <p:grpSpPr>
          <a:xfrm>
            <a:off x="260668" y="562193"/>
            <a:ext cx="3410606" cy="6033914"/>
            <a:chOff x="260668" y="562193"/>
            <a:chExt cx="3410606" cy="6033914"/>
          </a:xfrm>
        </p:grpSpPr>
        <p:sp>
          <p:nvSpPr>
            <p:cNvPr id="1531" name="Shape 1531"/>
            <p:cNvSpPr txBox="1"/>
            <p:nvPr/>
          </p:nvSpPr>
          <p:spPr>
            <a:xfrm>
              <a:off x="350007" y="562193"/>
              <a:ext cx="2491512" cy="333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로드 스킬</a:t>
              </a:r>
            </a:p>
          </p:txBody>
        </p:sp>
        <p:grpSp>
          <p:nvGrpSpPr>
            <p:cNvPr id="1532" name="Shape 1532"/>
            <p:cNvGrpSpPr/>
            <p:nvPr/>
          </p:nvGrpSpPr>
          <p:grpSpPr>
            <a:xfrm>
              <a:off x="272705" y="591691"/>
              <a:ext cx="3398570" cy="6004416"/>
              <a:chOff x="272705" y="591691"/>
              <a:chExt cx="3398570" cy="6004416"/>
            </a:xfrm>
          </p:grpSpPr>
          <p:sp>
            <p:nvSpPr>
              <p:cNvPr id="1533" name="Shape 1533"/>
              <p:cNvSpPr/>
              <p:nvPr/>
            </p:nvSpPr>
            <p:spPr>
              <a:xfrm>
                <a:off x="272706" y="594800"/>
                <a:ext cx="3398568" cy="600130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34" name="Shape 1534"/>
              <p:cNvGrpSpPr/>
              <p:nvPr/>
            </p:nvGrpSpPr>
            <p:grpSpPr>
              <a:xfrm>
                <a:off x="272705" y="6291346"/>
                <a:ext cx="3398568" cy="304761"/>
                <a:chOff x="648380" y="3276618"/>
                <a:chExt cx="7263492" cy="304761"/>
              </a:xfrm>
            </p:grpSpPr>
            <p:pic>
              <p:nvPicPr>
                <p:cNvPr id="1535" name="Shape 15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280126" y="3276618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6" name="Shape 15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648380" y="3276618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37" name="Shape 15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5767" y="5878389"/>
                <a:ext cx="550606" cy="5506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8" name="Shape 153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72707" y="591691"/>
                <a:ext cx="3398568" cy="3272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9" name="Shape 1539"/>
              <p:cNvSpPr txBox="1"/>
              <p:nvPr/>
            </p:nvSpPr>
            <p:spPr>
              <a:xfrm>
                <a:off x="272705" y="895811"/>
                <a:ext cx="3398569" cy="33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스킬 포인트 : 0</a:t>
                </a:r>
              </a:p>
            </p:txBody>
          </p:sp>
          <p:sp>
            <p:nvSpPr>
              <p:cNvPr id="1540" name="Shape 1540"/>
              <p:cNvSpPr/>
              <p:nvPr/>
            </p:nvSpPr>
            <p:spPr>
              <a:xfrm>
                <a:off x="359838" y="2349657"/>
                <a:ext cx="3228935" cy="34510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1" name="Shape 154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72705" y="2239085"/>
                <a:ext cx="3398569" cy="634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2" name="Shape 15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2112" y="1559016"/>
                <a:ext cx="631922" cy="5109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3" name="Shape 15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662625" y="1557650"/>
                <a:ext cx="631922" cy="5109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4" name="Shape 15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923139" y="1557561"/>
                <a:ext cx="631922" cy="510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5" name="Shape 1545"/>
              <p:cNvSpPr txBox="1"/>
              <p:nvPr/>
            </p:nvSpPr>
            <p:spPr>
              <a:xfrm>
                <a:off x="2052152" y="1761868"/>
                <a:ext cx="237617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1546" name="Shape 1546"/>
              <p:cNvSpPr txBox="1"/>
              <p:nvPr/>
            </p:nvSpPr>
            <p:spPr>
              <a:xfrm>
                <a:off x="3314848" y="1761868"/>
                <a:ext cx="237617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1547" name="Shape 1547"/>
              <p:cNvSpPr txBox="1"/>
              <p:nvPr/>
            </p:nvSpPr>
            <p:spPr>
              <a:xfrm>
                <a:off x="356685" y="1275554"/>
                <a:ext cx="722777" cy="30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전 투</a:t>
                </a:r>
              </a:p>
            </p:txBody>
          </p:sp>
          <p:sp>
            <p:nvSpPr>
              <p:cNvPr id="1548" name="Shape 1548"/>
              <p:cNvSpPr txBox="1"/>
              <p:nvPr/>
            </p:nvSpPr>
            <p:spPr>
              <a:xfrm>
                <a:off x="1617198" y="1278728"/>
                <a:ext cx="722777" cy="30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성 장</a:t>
                </a:r>
              </a:p>
            </p:txBody>
          </p:sp>
          <p:sp>
            <p:nvSpPr>
              <p:cNvPr id="1549" name="Shape 1549"/>
              <p:cNvSpPr txBox="1"/>
              <p:nvPr/>
            </p:nvSpPr>
            <p:spPr>
              <a:xfrm>
                <a:off x="2879178" y="1281516"/>
                <a:ext cx="722777" cy="30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rgbClr val="92D050"/>
                    </a:solidFill>
                    <a:latin typeface="Arial"/>
                    <a:ea typeface="Arial"/>
                    <a:cs typeface="Arial"/>
                    <a:sym typeface="Arial"/>
                  </a:rPr>
                  <a:t>자 원</a:t>
                </a:r>
              </a:p>
            </p:txBody>
          </p:sp>
          <p:pic>
            <p:nvPicPr>
              <p:cNvPr id="1550" name="Shape 155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17156" y="1586815"/>
                <a:ext cx="390748" cy="39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1" name="Shape 155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050441" y="1592161"/>
                <a:ext cx="392215" cy="3922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2" name="Shape 155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811758" y="1640002"/>
                <a:ext cx="333657" cy="33365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53" name="Shape 1553"/>
              <p:cNvCxnSpPr/>
              <p:nvPr/>
            </p:nvCxnSpPr>
            <p:spPr>
              <a:xfrm rot="-5400000">
                <a:off x="1352601" y="3558289"/>
                <a:ext cx="177071" cy="1020746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54" name="Shape 1554"/>
              <p:cNvCxnSpPr/>
              <p:nvPr/>
            </p:nvCxnSpPr>
            <p:spPr>
              <a:xfrm flipH="1">
                <a:off x="1945933" y="3980126"/>
                <a:ext cx="5575" cy="17707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55" name="Shape 1555"/>
              <p:cNvCxnSpPr>
                <a:stCxn id="1556" idx="2"/>
              </p:cNvCxnSpPr>
              <p:nvPr/>
            </p:nvCxnSpPr>
            <p:spPr>
              <a:xfrm flipH="1" rot="-5400000">
                <a:off x="2353873" y="3549699"/>
                <a:ext cx="207300" cy="10074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grpSp>
            <p:nvGrpSpPr>
              <p:cNvPr id="1557" name="Shape 1557"/>
              <p:cNvGrpSpPr/>
              <p:nvPr/>
            </p:nvGrpSpPr>
            <p:grpSpPr>
              <a:xfrm>
                <a:off x="2363391" y="2458177"/>
                <a:ext cx="697259" cy="719277"/>
                <a:chOff x="5754964" y="2480917"/>
                <a:chExt cx="697259" cy="719277"/>
              </a:xfrm>
            </p:grpSpPr>
            <p:pic>
              <p:nvPicPr>
                <p:cNvPr id="1558" name="Shape 155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54964" y="2502935"/>
                  <a:ext cx="697259" cy="6972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9" name="Shape 1559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5901210" y="2597793"/>
                  <a:ext cx="404768" cy="4047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0" name="Shape 156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5848350" y="2971623"/>
                  <a:ext cx="510487" cy="1763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61" name="Shape 1561"/>
                <p:cNvSpPr txBox="1"/>
                <p:nvPr/>
              </p:nvSpPr>
              <p:spPr>
                <a:xfrm>
                  <a:off x="5909244" y="2926590"/>
                  <a:ext cx="393924" cy="2330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 / 5</a:t>
                  </a:r>
                </a:p>
              </p:txBody>
            </p:sp>
            <p:pic>
              <p:nvPicPr>
                <p:cNvPr id="1562" name="Shape 156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6212342" y="2512234"/>
                  <a:ext cx="181648" cy="1816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63" name="Shape 1563"/>
                <p:cNvSpPr txBox="1"/>
                <p:nvPr/>
              </p:nvSpPr>
              <p:spPr>
                <a:xfrm>
                  <a:off x="6209714" y="2480917"/>
                  <a:ext cx="185863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600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1564" name="Shape 1564"/>
              <p:cNvGrpSpPr/>
              <p:nvPr/>
            </p:nvGrpSpPr>
            <p:grpSpPr>
              <a:xfrm>
                <a:off x="847296" y="2458177"/>
                <a:ext cx="697259" cy="719277"/>
                <a:chOff x="816816" y="2458177"/>
                <a:chExt cx="697259" cy="719277"/>
              </a:xfrm>
            </p:grpSpPr>
            <p:grpSp>
              <p:nvGrpSpPr>
                <p:cNvPr id="1565" name="Shape 1565"/>
                <p:cNvGrpSpPr/>
                <p:nvPr/>
              </p:nvGrpSpPr>
              <p:grpSpPr>
                <a:xfrm>
                  <a:off x="816816" y="2458177"/>
                  <a:ext cx="697259" cy="719277"/>
                  <a:chOff x="5754964" y="2480917"/>
                  <a:chExt cx="697259" cy="719277"/>
                </a:xfrm>
              </p:grpSpPr>
              <p:pic>
                <p:nvPicPr>
                  <p:cNvPr id="1566" name="Shape 1566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0" r="0" t="0"/>
                  <a:stretch/>
                </p:blipFill>
                <p:spPr>
                  <a:xfrm>
                    <a:off x="5754964" y="2502935"/>
                    <a:ext cx="697259" cy="6972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7" name="Shape 1567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0" l="0" r="0" t="0"/>
                  <a:stretch/>
                </p:blipFill>
                <p:spPr>
                  <a:xfrm>
                    <a:off x="5848350" y="2971623"/>
                    <a:ext cx="510487" cy="1763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568" name="Shape 1568"/>
                  <p:cNvSpPr txBox="1"/>
                  <p:nvPr/>
                </p:nvSpPr>
                <p:spPr>
                  <a:xfrm>
                    <a:off x="5909244" y="2926590"/>
                    <a:ext cx="393924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FFC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5 / 5</a:t>
                    </a:r>
                  </a:p>
                </p:txBody>
              </p:sp>
              <p:pic>
                <p:nvPicPr>
                  <p:cNvPr id="1569" name="Shape 156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6212342" y="2512234"/>
                    <a:ext cx="181648" cy="1816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570" name="Shape 1570"/>
                  <p:cNvSpPr txBox="1"/>
                  <p:nvPr/>
                </p:nvSpPr>
                <p:spPr>
                  <a:xfrm>
                    <a:off x="6209714" y="2480917"/>
                    <a:ext cx="185863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600">
                        <a:solidFill>
                          <a:srgbClr val="FFC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</a:t>
                    </a:r>
                  </a:p>
                </p:txBody>
              </p:sp>
            </p:grpSp>
            <p:pic>
              <p:nvPicPr>
                <p:cNvPr id="1571" name="Shape 1571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930229" y="2532408"/>
                  <a:ext cx="470589" cy="4705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2" name="Shape 1572"/>
              <p:cNvGrpSpPr/>
              <p:nvPr/>
            </p:nvGrpSpPr>
            <p:grpSpPr>
              <a:xfrm>
                <a:off x="1602581" y="3272178"/>
                <a:ext cx="697259" cy="697259"/>
                <a:chOff x="5754964" y="2502935"/>
                <a:chExt cx="697259" cy="697259"/>
              </a:xfrm>
            </p:grpSpPr>
            <p:pic>
              <p:nvPicPr>
                <p:cNvPr id="1573" name="Shape 157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54964" y="2502935"/>
                  <a:ext cx="697259" cy="6972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4" name="Shape 1574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5848350" y="2971623"/>
                  <a:ext cx="510487" cy="1763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56" name="Shape 1556"/>
                <p:cNvSpPr txBox="1"/>
                <p:nvPr/>
              </p:nvSpPr>
              <p:spPr>
                <a:xfrm>
                  <a:off x="5909244" y="2926590"/>
                  <a:ext cx="39392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FFC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 / 1</a:t>
                  </a:r>
                </a:p>
              </p:txBody>
            </p:sp>
          </p:grpSp>
          <p:pic>
            <p:nvPicPr>
              <p:cNvPr id="1575" name="Shape 157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724405" y="3328728"/>
                <a:ext cx="421888" cy="4335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6" name="Shape 1576"/>
              <p:cNvSpPr txBox="1"/>
              <p:nvPr/>
            </p:nvSpPr>
            <p:spPr>
              <a:xfrm>
                <a:off x="669139" y="1753240"/>
                <a:ext cx="380002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</a:p>
            </p:txBody>
          </p:sp>
          <p:pic>
            <p:nvPicPr>
              <p:cNvPr id="1577" name="Shape 157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1436666" y="5902914"/>
                <a:ext cx="993476" cy="5260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8" name="Shape 1578"/>
              <p:cNvSpPr txBox="1"/>
              <p:nvPr/>
            </p:nvSpPr>
            <p:spPr>
              <a:xfrm>
                <a:off x="1482408" y="5912308"/>
                <a:ext cx="885587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스킬 초기화</a:t>
                </a:r>
              </a:p>
            </p:txBody>
          </p:sp>
          <p:pic>
            <p:nvPicPr>
              <p:cNvPr id="1579" name="Shape 157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1630645" y="6155137"/>
                <a:ext cx="201373" cy="2013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0" name="Shape 1580"/>
              <p:cNvSpPr txBox="1"/>
              <p:nvPr/>
            </p:nvSpPr>
            <p:spPr>
              <a:xfrm>
                <a:off x="1785556" y="6100219"/>
                <a:ext cx="504021" cy="300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1,000</a:t>
                </a:r>
              </a:p>
            </p:txBody>
          </p:sp>
          <p:cxnSp>
            <p:nvCxnSpPr>
              <p:cNvPr id="1581" name="Shape 1581"/>
              <p:cNvCxnSpPr/>
              <p:nvPr/>
            </p:nvCxnSpPr>
            <p:spPr>
              <a:xfrm flipH="1" rot="10800000">
                <a:off x="1920163" y="5692441"/>
                <a:ext cx="10584" cy="14759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82" name="Shape 1582"/>
              <p:cNvCxnSpPr/>
              <p:nvPr/>
            </p:nvCxnSpPr>
            <p:spPr>
              <a:xfrm flipH="1" rot="10800000">
                <a:off x="907904" y="5692442"/>
                <a:ext cx="7673" cy="13976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83" name="Shape 1583"/>
              <p:cNvCxnSpPr/>
              <p:nvPr/>
            </p:nvCxnSpPr>
            <p:spPr>
              <a:xfrm flipH="1">
                <a:off x="2935332" y="5692441"/>
                <a:ext cx="10584" cy="14759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84" name="Shape 1584"/>
              <p:cNvCxnSpPr/>
              <p:nvPr/>
            </p:nvCxnSpPr>
            <p:spPr>
              <a:xfrm flipH="1" rot="-5400000">
                <a:off x="1526206" y="2847174"/>
                <a:ext cx="94723" cy="755285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85" name="Shape 1585"/>
              <p:cNvCxnSpPr/>
              <p:nvPr/>
            </p:nvCxnSpPr>
            <p:spPr>
              <a:xfrm rot="5400000">
                <a:off x="2284254" y="2844411"/>
                <a:ext cx="94723" cy="76081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1586" name="Shape 158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82133" y="4157196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7" name="Shape 1587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1597304" y="4157196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8" name="Shape 158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612474" y="4157196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9" name="Shape 1589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571550" y="500205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0" name="Shape 159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1586720" y="500205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1" name="Shape 159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2601890" y="5002055"/>
                <a:ext cx="697259" cy="69725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92" name="Shape 1592"/>
              <p:cNvCxnSpPr>
                <a:stCxn id="1590" idx="0"/>
                <a:endCxn id="1587" idx="2"/>
              </p:cNvCxnSpPr>
              <p:nvPr/>
            </p:nvCxnSpPr>
            <p:spPr>
              <a:xfrm flipH="1" rot="10800000">
                <a:off x="1935350" y="4854455"/>
                <a:ext cx="10500" cy="147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93" name="Shape 1593"/>
              <p:cNvCxnSpPr>
                <a:stCxn id="1589" idx="0"/>
                <a:endCxn id="1586" idx="2"/>
              </p:cNvCxnSpPr>
              <p:nvPr/>
            </p:nvCxnSpPr>
            <p:spPr>
              <a:xfrm flipH="1" rot="10800000">
                <a:off x="920179" y="4854455"/>
                <a:ext cx="10500" cy="147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94" name="Shape 1594"/>
              <p:cNvCxnSpPr>
                <a:stCxn id="1588" idx="2"/>
                <a:endCxn id="1591" idx="0"/>
              </p:cNvCxnSpPr>
              <p:nvPr/>
            </p:nvCxnSpPr>
            <p:spPr>
              <a:xfrm flipH="1">
                <a:off x="2950604" y="4854456"/>
                <a:ext cx="10500" cy="1476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1595" name="Shape 159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2758531" y="4254766"/>
                <a:ext cx="404768" cy="4047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6" name="Shape 159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2705671" y="4628594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7" name="Shape 1597"/>
              <p:cNvSpPr txBox="1"/>
              <p:nvPr/>
            </p:nvSpPr>
            <p:spPr>
              <a:xfrm>
                <a:off x="2766565" y="4583562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598" name="Shape 159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3069664" y="4169207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9" name="Shape 1599"/>
              <p:cNvSpPr txBox="1"/>
              <p:nvPr/>
            </p:nvSpPr>
            <p:spPr>
              <a:xfrm>
                <a:off x="3067035" y="4137889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  <p:pic>
            <p:nvPicPr>
              <p:cNvPr id="1600" name="Shape 160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752181" y="5105666"/>
                <a:ext cx="404768" cy="4047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1" name="Shape 160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2699321" y="5479494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2" name="Shape 1602"/>
              <p:cNvSpPr txBox="1"/>
              <p:nvPr/>
            </p:nvSpPr>
            <p:spPr>
              <a:xfrm>
                <a:off x="2760215" y="5434462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603" name="Shape 160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3063314" y="5020107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4" name="Shape 1604"/>
              <p:cNvSpPr txBox="1"/>
              <p:nvPr/>
            </p:nvSpPr>
            <p:spPr>
              <a:xfrm>
                <a:off x="3060685" y="4988789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</a:p>
            </p:txBody>
          </p:sp>
          <p:pic>
            <p:nvPicPr>
              <p:cNvPr id="1605" name="Shape 1605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1710624" y="4211330"/>
                <a:ext cx="470589" cy="4705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6" name="Shape 160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1690597" y="4627805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7" name="Shape 1607"/>
              <p:cNvSpPr txBox="1"/>
              <p:nvPr/>
            </p:nvSpPr>
            <p:spPr>
              <a:xfrm>
                <a:off x="1751491" y="4582771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608" name="Shape 1608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2054590" y="4168417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9" name="Shape 1609"/>
              <p:cNvSpPr txBox="1"/>
              <p:nvPr/>
            </p:nvSpPr>
            <p:spPr>
              <a:xfrm>
                <a:off x="2047197" y="4137100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  <p:pic>
            <p:nvPicPr>
              <p:cNvPr id="1610" name="Shape 1610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1700824" y="5061423"/>
                <a:ext cx="470589" cy="4705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1" name="Shape 161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1674447" y="5477898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2" name="Shape 1612"/>
              <p:cNvSpPr txBox="1"/>
              <p:nvPr/>
            </p:nvSpPr>
            <p:spPr>
              <a:xfrm>
                <a:off x="1735341" y="5432864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613" name="Shape 161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2038440" y="5018510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4" name="Shape 1614"/>
              <p:cNvSpPr txBox="1"/>
              <p:nvPr/>
            </p:nvSpPr>
            <p:spPr>
              <a:xfrm>
                <a:off x="2035811" y="4987192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</a:p>
            </p:txBody>
          </p:sp>
          <p:pic>
            <p:nvPicPr>
              <p:cNvPr id="1615" name="Shape 161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7825" y="4635707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6" name="Shape 1616"/>
              <p:cNvSpPr txBox="1"/>
              <p:nvPr/>
            </p:nvSpPr>
            <p:spPr>
              <a:xfrm>
                <a:off x="728718" y="4590675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617" name="Shape 1617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1031817" y="4176319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8" name="Shape 1618"/>
              <p:cNvSpPr txBox="1"/>
              <p:nvPr/>
            </p:nvSpPr>
            <p:spPr>
              <a:xfrm>
                <a:off x="1033954" y="4145003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pic>
            <p:nvPicPr>
              <p:cNvPr id="1619" name="Shape 161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720520" y="4231557"/>
                <a:ext cx="479452" cy="425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0" name="Shape 1620"/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27664" y="5058878"/>
                <a:ext cx="479452" cy="425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1" name="Shape 1621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667825" y="5463028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2" name="Shape 1622"/>
              <p:cNvSpPr txBox="1"/>
              <p:nvPr/>
            </p:nvSpPr>
            <p:spPr>
              <a:xfrm>
                <a:off x="728718" y="5417996"/>
                <a:ext cx="393924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/ 5</a:t>
                </a:r>
              </a:p>
            </p:txBody>
          </p:sp>
          <p:pic>
            <p:nvPicPr>
              <p:cNvPr id="1623" name="Shape 162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1031817" y="5003641"/>
                <a:ext cx="181648" cy="1816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4" name="Shape 1624"/>
              <p:cNvSpPr txBox="1"/>
              <p:nvPr/>
            </p:nvSpPr>
            <p:spPr>
              <a:xfrm>
                <a:off x="1029190" y="4972323"/>
                <a:ext cx="18586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</p:grpSp>
        <p:sp>
          <p:nvSpPr>
            <p:cNvPr id="1625" name="Shape 1625"/>
            <p:cNvSpPr txBox="1"/>
            <p:nvPr/>
          </p:nvSpPr>
          <p:spPr>
            <a:xfrm>
              <a:off x="260668" y="572881"/>
              <a:ext cx="2491512" cy="333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로드 스킬</a:t>
              </a:r>
            </a:p>
          </p:txBody>
        </p:sp>
      </p:grpSp>
      <p:sp>
        <p:nvSpPr>
          <p:cNvPr id="1626" name="Shape 1626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Shape 1627"/>
          <p:cNvSpPr/>
          <p:nvPr/>
        </p:nvSpPr>
        <p:spPr>
          <a:xfrm>
            <a:off x="567679" y="1661778"/>
            <a:ext cx="2874707" cy="189972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Shape 1628"/>
          <p:cNvSpPr txBox="1"/>
          <p:nvPr/>
        </p:nvSpPr>
        <p:spPr>
          <a:xfrm>
            <a:off x="567135" y="1738450"/>
            <a:ext cx="287470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스킬을 초기화하시겠습니까?</a:t>
            </a:r>
          </a:p>
        </p:txBody>
      </p:sp>
      <p:grpSp>
        <p:nvGrpSpPr>
          <p:cNvPr id="1629" name="Shape 1629"/>
          <p:cNvGrpSpPr/>
          <p:nvPr/>
        </p:nvGrpSpPr>
        <p:grpSpPr>
          <a:xfrm>
            <a:off x="1519101" y="2974092"/>
            <a:ext cx="993476" cy="526081"/>
            <a:chOff x="1589066" y="6055314"/>
            <a:chExt cx="993476" cy="526081"/>
          </a:xfrm>
        </p:grpSpPr>
        <p:pic>
          <p:nvPicPr>
            <p:cNvPr id="1630" name="Shape 16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89066" y="6055314"/>
              <a:ext cx="993476" cy="526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1" name="Shape 1631"/>
            <p:cNvSpPr txBox="1"/>
            <p:nvPr/>
          </p:nvSpPr>
          <p:spPr>
            <a:xfrm>
              <a:off x="1634808" y="6064708"/>
              <a:ext cx="885587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스킬 초기화</a:t>
              </a:r>
            </a:p>
          </p:txBody>
        </p:sp>
        <p:pic>
          <p:nvPicPr>
            <p:cNvPr id="1632" name="Shape 16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83046" y="6307537"/>
              <a:ext cx="201373" cy="201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3" name="Shape 1633"/>
            <p:cNvSpPr txBox="1"/>
            <p:nvPr/>
          </p:nvSpPr>
          <p:spPr>
            <a:xfrm>
              <a:off x="1937956" y="6252619"/>
              <a:ext cx="504021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1,000</a:t>
              </a:r>
            </a:p>
          </p:txBody>
        </p:sp>
      </p:grpSp>
      <p:sp>
        <p:nvSpPr>
          <p:cNvPr id="1634" name="Shape 1634"/>
          <p:cNvSpPr txBox="1"/>
          <p:nvPr/>
        </p:nvSpPr>
        <p:spPr>
          <a:xfrm>
            <a:off x="464277" y="2094569"/>
            <a:ext cx="3124495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할 경우, 모든 버프 효과가 사라집니다!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다시 배우셔야합니다.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재사용 대기 시간은 그대로 유지됩니다. )</a:t>
            </a:r>
          </a:p>
        </p:txBody>
      </p:sp>
      <p:sp>
        <p:nvSpPr>
          <p:cNvPr id="1635" name="Shape 1635"/>
          <p:cNvSpPr txBox="1"/>
          <p:nvPr/>
        </p:nvSpPr>
        <p:spPr>
          <a:xfrm>
            <a:off x="4028537" y="638635"/>
            <a:ext cx="8163461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버튼을 누를 경우, 호출되는 팝업입니다.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팝업의 스킬 초기화 버튼을 누르면 크라운 또는 아이템이 소모되고</a:t>
            </a:r>
            <a:b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카테고리의 영주스킬을 대상으로 스킬 포인트가 회수됩니다.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적용되고 있던 패시브, 액티브 스킬의 효과가 모두 적용되지 않습니다.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퀵슬롯의 액티브 스킬이 모두 사용 불가능 상태로 바뀝니다.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쿨타임, 효과 유지 시간은 삭제되지 않고 유지됩니다.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경우, 다시 스킬 포인트를 사용하여 로드 스킬을 획득해도 다시 사용할 수 없습니다.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초기화가 완료 될 경우, 초기화 완료 팝업을 호출합니다.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모자라는 경우, 초기화 불가 팝업 1 을 호출합니다.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사용된 스킬 포인트가 없는 경우 초기화 불가 팝업 2 를 호출합니다.</a:t>
            </a:r>
          </a:p>
        </p:txBody>
      </p:sp>
      <p:sp>
        <p:nvSpPr>
          <p:cNvPr id="1636" name="Shape 1636"/>
          <p:cNvSpPr/>
          <p:nvPr/>
        </p:nvSpPr>
        <p:spPr>
          <a:xfrm>
            <a:off x="4568310" y="4479526"/>
            <a:ext cx="2874707" cy="8062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Shape 1637"/>
          <p:cNvSpPr txBox="1"/>
          <p:nvPr/>
        </p:nvSpPr>
        <p:spPr>
          <a:xfrm>
            <a:off x="4561078" y="4622714"/>
            <a:ext cx="2881938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초기화에 필요한 크라운이 부족합니다!</a:t>
            </a:r>
          </a:p>
        </p:txBody>
      </p:sp>
      <p:sp>
        <p:nvSpPr>
          <p:cNvPr id="1638" name="Shape 1638"/>
          <p:cNvSpPr txBox="1"/>
          <p:nvPr/>
        </p:nvSpPr>
        <p:spPr>
          <a:xfrm>
            <a:off x="4528719" y="4133276"/>
            <a:ext cx="249151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불가 팝업 1</a:t>
            </a:r>
          </a:p>
        </p:txBody>
      </p:sp>
      <p:sp>
        <p:nvSpPr>
          <p:cNvPr id="1639" name="Shape 1639"/>
          <p:cNvSpPr/>
          <p:nvPr/>
        </p:nvSpPr>
        <p:spPr>
          <a:xfrm>
            <a:off x="7953700" y="4489085"/>
            <a:ext cx="2874707" cy="8062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Shape 1640"/>
          <p:cNvSpPr txBox="1"/>
          <p:nvPr/>
        </p:nvSpPr>
        <p:spPr>
          <a:xfrm>
            <a:off x="7946467" y="4632273"/>
            <a:ext cx="288193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스킬이 성공적으로 초기화되었습니다!</a:t>
            </a:r>
          </a:p>
        </p:txBody>
      </p:sp>
      <p:sp>
        <p:nvSpPr>
          <p:cNvPr id="1641" name="Shape 1641"/>
          <p:cNvSpPr txBox="1"/>
          <p:nvPr/>
        </p:nvSpPr>
        <p:spPr>
          <a:xfrm>
            <a:off x="7914110" y="4142835"/>
            <a:ext cx="249151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완료 팝업</a:t>
            </a:r>
          </a:p>
        </p:txBody>
      </p:sp>
      <p:sp>
        <p:nvSpPr>
          <p:cNvPr id="1642" name="Shape 1642"/>
          <p:cNvSpPr/>
          <p:nvPr/>
        </p:nvSpPr>
        <p:spPr>
          <a:xfrm>
            <a:off x="4600669" y="5828928"/>
            <a:ext cx="2874707" cy="8062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Shape 1643"/>
          <p:cNvSpPr txBox="1"/>
          <p:nvPr/>
        </p:nvSpPr>
        <p:spPr>
          <a:xfrm>
            <a:off x="4593435" y="5972116"/>
            <a:ext cx="2881938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사용된 스킬 포인트가 없습니다!</a:t>
            </a:r>
          </a:p>
        </p:txBody>
      </p:sp>
      <p:sp>
        <p:nvSpPr>
          <p:cNvPr id="1644" name="Shape 1644"/>
          <p:cNvSpPr txBox="1"/>
          <p:nvPr/>
        </p:nvSpPr>
        <p:spPr>
          <a:xfrm>
            <a:off x="4561078" y="5482678"/>
            <a:ext cx="249151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불가 팝업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퀵슬롯</a:t>
            </a:r>
          </a:p>
        </p:txBody>
      </p:sp>
      <p:cxnSp>
        <p:nvCxnSpPr>
          <p:cNvPr id="1650" name="Shape 1650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/>
          <p:nvPr/>
        </p:nvSpPr>
        <p:spPr>
          <a:xfrm>
            <a:off x="2988458" y="4896585"/>
            <a:ext cx="611991" cy="55554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Shape 1653"/>
          <p:cNvSpPr txBox="1"/>
          <p:nvPr/>
        </p:nvSpPr>
        <p:spPr>
          <a:xfrm>
            <a:off x="4028537" y="714610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슬롯 팝업은 로드 스킬에서 획득 가능한 모든 액티브 스킬 목록과 영주 캐릭터 스킬을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표시합니다.</a:t>
            </a:r>
          </a:p>
        </p:txBody>
      </p:sp>
      <p:cxnSp>
        <p:nvCxnSpPr>
          <p:cNvPr id="1654" name="Shape 1654"/>
          <p:cNvCxnSpPr>
            <a:stCxn id="1652" idx="3"/>
          </p:cNvCxnSpPr>
          <p:nvPr/>
        </p:nvCxnSpPr>
        <p:spPr>
          <a:xfrm flipH="1" rot="10800000">
            <a:off x="3600450" y="4896559"/>
            <a:ext cx="428100" cy="2778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55" name="Shape 1655"/>
          <p:cNvSpPr txBox="1"/>
          <p:nvPr/>
        </p:nvSpPr>
        <p:spPr>
          <a:xfrm>
            <a:off x="4028537" y="4527253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퀵슬롯 호출 버튼입니다.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호출된 스킬 슬롯 팝업은 퀵슬롯 팝업 이외의 공간을 터치하면 사라집니다.</a:t>
            </a:r>
          </a:p>
        </p:txBody>
      </p:sp>
      <p:pic>
        <p:nvPicPr>
          <p:cNvPr id="1656" name="Shape 1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050" y="4896585"/>
            <a:ext cx="532217" cy="53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Shape 16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0631" y="4986078"/>
            <a:ext cx="422908" cy="35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슬롯</a:t>
            </a:r>
          </a:p>
        </p:txBody>
      </p:sp>
      <p:cxnSp>
        <p:nvCxnSpPr>
          <p:cNvPr id="1663" name="Shape 1663"/>
          <p:cNvCxnSpPr/>
          <p:nvPr/>
        </p:nvCxnSpPr>
        <p:spPr>
          <a:xfrm>
            <a:off x="272706" y="506027"/>
            <a:ext cx="4237149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64" name="Shape 1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Shape 1665"/>
          <p:cNvSpPr txBox="1"/>
          <p:nvPr/>
        </p:nvSpPr>
        <p:spPr>
          <a:xfrm>
            <a:off x="4028537" y="714610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퀵슬롯 팝업 설명입니다.</a:t>
            </a:r>
          </a:p>
        </p:txBody>
      </p:sp>
      <p:sp>
        <p:nvSpPr>
          <p:cNvPr id="1666" name="Shape 1666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419729" y="4892108"/>
            <a:ext cx="3104519" cy="5762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Shape 1668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9" name="Shape 16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Shape 16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Shape 16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Shape 16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Shape 1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Shape 16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Shape 16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Shape 16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Shape 16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9" name="Shape 1679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1680" name="Shape 168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1" name="Shape 1681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1682" name="Shape 16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/>
          <p:nvPr/>
        </p:nvSpPr>
        <p:spPr>
          <a:xfrm rot="5400000">
            <a:off x="3318760" y="5113116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Shape 1685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6" name="Shape 1686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1687" name="Shape 168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8" name="Shape 1688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grpSp>
        <p:nvGrpSpPr>
          <p:cNvPr id="1689" name="Shape 1689"/>
          <p:cNvGrpSpPr/>
          <p:nvPr/>
        </p:nvGrpSpPr>
        <p:grpSpPr>
          <a:xfrm>
            <a:off x="4409023" y="1878363"/>
            <a:ext cx="3104519" cy="573359"/>
            <a:chOff x="4373164" y="1607184"/>
            <a:chExt cx="3104519" cy="573359"/>
          </a:xfrm>
        </p:grpSpPr>
        <p:sp>
          <p:nvSpPr>
            <p:cNvPr id="1690" name="Shape 1690"/>
            <p:cNvSpPr/>
            <p:nvPr/>
          </p:nvSpPr>
          <p:spPr>
            <a:xfrm>
              <a:off x="4373164" y="1607184"/>
              <a:ext cx="3104519" cy="5733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487464" y="1652851"/>
              <a:ext cx="2875919" cy="466447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2" name="Shape 16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5821" y="1676500"/>
              <a:ext cx="425500" cy="4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Shape 16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62669" y="1729684"/>
              <a:ext cx="307678" cy="316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Shape 16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72657" y="1676500"/>
              <a:ext cx="425500" cy="4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Shape 16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9494" y="1676500"/>
              <a:ext cx="425500" cy="4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Shape 16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86332" y="1676500"/>
              <a:ext cx="425500" cy="4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Shape 16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43168" y="1676500"/>
              <a:ext cx="425500" cy="4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Shape 16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23089" y="1744216"/>
              <a:ext cx="281709" cy="281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Shape 169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74307" y="1729684"/>
              <a:ext cx="315836" cy="315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Shape 170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376042" y="1729684"/>
              <a:ext cx="310364" cy="310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Shape 170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899086" y="1755561"/>
              <a:ext cx="284488" cy="2844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2" name="Shape 1702"/>
            <p:cNvGrpSpPr/>
            <p:nvPr/>
          </p:nvGrpSpPr>
          <p:grpSpPr>
            <a:xfrm>
              <a:off x="5594509" y="1791178"/>
              <a:ext cx="714639" cy="213007"/>
              <a:chOff x="4867010" y="4036192"/>
              <a:chExt cx="714639" cy="213007"/>
            </a:xfrm>
          </p:grpSpPr>
          <p:pic>
            <p:nvPicPr>
              <p:cNvPr id="1703" name="Shape 170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966473" y="4068526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4" name="Shape 1704"/>
              <p:cNvSpPr txBox="1"/>
              <p:nvPr/>
            </p:nvSpPr>
            <p:spPr>
              <a:xfrm>
                <a:off x="4867010" y="4036192"/>
                <a:ext cx="714639" cy="213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10:00:00</a:t>
                </a:r>
              </a:p>
            </p:txBody>
          </p:sp>
        </p:grpSp>
        <p:pic>
          <p:nvPicPr>
            <p:cNvPr id="1705" name="Shape 170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69822" y="1814448"/>
              <a:ext cx="172191" cy="21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Shape 170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412985" y="1814448"/>
              <a:ext cx="172191" cy="21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7" name="Shape 1707"/>
            <p:cNvSpPr/>
            <p:nvPr/>
          </p:nvSpPr>
          <p:spPr>
            <a:xfrm rot="5400000">
              <a:off x="7272195" y="1833879"/>
              <a:ext cx="184718" cy="10775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 rot="-5400000">
              <a:off x="4394115" y="1836736"/>
              <a:ext cx="184718" cy="107752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9" name="Shape 1709"/>
            <p:cNvGrpSpPr/>
            <p:nvPr/>
          </p:nvGrpSpPr>
          <p:grpSpPr>
            <a:xfrm>
              <a:off x="5037242" y="1788903"/>
              <a:ext cx="714639" cy="213007"/>
              <a:chOff x="4867010" y="4034828"/>
              <a:chExt cx="714639" cy="213007"/>
            </a:xfrm>
          </p:grpSpPr>
          <p:pic>
            <p:nvPicPr>
              <p:cNvPr id="1710" name="Shape 171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66473" y="4068526"/>
                <a:ext cx="510487" cy="1763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1" name="Shape 1711"/>
              <p:cNvSpPr txBox="1"/>
              <p:nvPr/>
            </p:nvSpPr>
            <p:spPr>
              <a:xfrm>
                <a:off x="4867010" y="4034828"/>
                <a:ext cx="714639" cy="213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10:00:00</a:t>
                </a:r>
              </a:p>
            </p:txBody>
          </p:sp>
        </p:grpSp>
      </p:grpSp>
      <p:sp>
        <p:nvSpPr>
          <p:cNvPr id="1712" name="Shape 1712"/>
          <p:cNvSpPr/>
          <p:nvPr/>
        </p:nvSpPr>
        <p:spPr>
          <a:xfrm>
            <a:off x="7290414" y="1992193"/>
            <a:ext cx="203588" cy="30607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Shape 1713"/>
          <p:cNvSpPr txBox="1"/>
          <p:nvPr/>
        </p:nvSpPr>
        <p:spPr>
          <a:xfrm>
            <a:off x="8205167" y="1331532"/>
            <a:ext cx="334137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좌,우 스크롤 가능함을 알려주는 화살표입니다.</a:t>
            </a:r>
          </a:p>
        </p:txBody>
      </p:sp>
      <p:cxnSp>
        <p:nvCxnSpPr>
          <p:cNvPr id="1714" name="Shape 1714"/>
          <p:cNvCxnSpPr>
            <a:stCxn id="1712" idx="3"/>
            <a:endCxn id="1713" idx="1"/>
          </p:cNvCxnSpPr>
          <p:nvPr/>
        </p:nvCxnSpPr>
        <p:spPr>
          <a:xfrm flipH="1" rot="10800000">
            <a:off x="7494002" y="1504733"/>
            <a:ext cx="711300" cy="6405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15" name="Shape 1715"/>
          <p:cNvSpPr txBox="1"/>
          <p:nvPr/>
        </p:nvSpPr>
        <p:spPr>
          <a:xfrm>
            <a:off x="6759531" y="2763871"/>
            <a:ext cx="5265207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불가능 상태의 로드 스킬입니다.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유저가 획득하지 못한 상태입니다.</a:t>
            </a:r>
          </a:p>
        </p:txBody>
      </p:sp>
      <p:sp>
        <p:nvSpPr>
          <p:cNvPr id="1716" name="Shape 1716"/>
          <p:cNvSpPr/>
          <p:nvPr/>
        </p:nvSpPr>
        <p:spPr>
          <a:xfrm>
            <a:off x="6322671" y="1947983"/>
            <a:ext cx="416052" cy="43352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7" name="Shape 1717"/>
          <p:cNvCxnSpPr>
            <a:stCxn id="1716" idx="2"/>
            <a:endCxn id="1715" idx="1"/>
          </p:cNvCxnSpPr>
          <p:nvPr/>
        </p:nvCxnSpPr>
        <p:spPr>
          <a:xfrm flipH="1" rot="-5400000">
            <a:off x="6303898" y="2608313"/>
            <a:ext cx="682500" cy="2289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18" name="Shape 1718"/>
          <p:cNvSpPr txBox="1"/>
          <p:nvPr/>
        </p:nvSpPr>
        <p:spPr>
          <a:xfrm>
            <a:off x="6103553" y="3538548"/>
            <a:ext cx="6313485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( 붉은색 ), 효과 유지 시간 ( 푸른색 )이 적용 중인 로드 스킬입니다.</a:t>
            </a:r>
          </a:p>
        </p:txBody>
      </p:sp>
      <p:sp>
        <p:nvSpPr>
          <p:cNvPr id="1719" name="Shape 1719"/>
          <p:cNvSpPr/>
          <p:nvPr/>
        </p:nvSpPr>
        <p:spPr>
          <a:xfrm>
            <a:off x="5150880" y="1946000"/>
            <a:ext cx="1100329" cy="43352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0" name="Shape 1720"/>
          <p:cNvCxnSpPr>
            <a:stCxn id="1719" idx="2"/>
            <a:endCxn id="1718" idx="1"/>
          </p:cNvCxnSpPr>
          <p:nvPr/>
        </p:nvCxnSpPr>
        <p:spPr>
          <a:xfrm flipH="1" rot="-5400000">
            <a:off x="5236345" y="2844229"/>
            <a:ext cx="1332000" cy="4026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21" name="Shape 1721"/>
          <p:cNvSpPr txBox="1"/>
          <p:nvPr/>
        </p:nvSpPr>
        <p:spPr>
          <a:xfrm>
            <a:off x="5258948" y="4330310"/>
            <a:ext cx="358729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가능한 상태의 로드 스킬입니다.</a:t>
            </a:r>
          </a:p>
        </p:txBody>
      </p:sp>
      <p:cxnSp>
        <p:nvCxnSpPr>
          <p:cNvPr id="1722" name="Shape 1722"/>
          <p:cNvCxnSpPr>
            <a:stCxn id="1692" idx="2"/>
            <a:endCxn id="1721" idx="1"/>
          </p:cNvCxnSpPr>
          <p:nvPr/>
        </p:nvCxnSpPr>
        <p:spPr>
          <a:xfrm flipH="1" rot="-5400000">
            <a:off x="3996530" y="3241079"/>
            <a:ext cx="2130299" cy="3945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23" name="Shape 1723"/>
          <p:cNvSpPr/>
          <p:nvPr/>
        </p:nvSpPr>
        <p:spPr>
          <a:xfrm>
            <a:off x="4626642" y="1939281"/>
            <a:ext cx="467575" cy="433529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Shape 1724"/>
          <p:cNvSpPr txBox="1"/>
          <p:nvPr/>
        </p:nvSpPr>
        <p:spPr>
          <a:xfrm>
            <a:off x="8205167" y="1663494"/>
            <a:ext cx="3819570" cy="788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좌, 우측으로 스크롤하여 확인할 수 있는 로드 스킬이 있을 때 표시되며, 확인할 로드 스킬이 없다면 해당 방향 화살표는 표시되지 않습니다.</a:t>
            </a:r>
          </a:p>
        </p:txBody>
      </p:sp>
      <p:sp>
        <p:nvSpPr>
          <p:cNvPr id="1725" name="Shape 1725"/>
          <p:cNvSpPr txBox="1"/>
          <p:nvPr/>
        </p:nvSpPr>
        <p:spPr>
          <a:xfrm>
            <a:off x="6096930" y="3868792"/>
            <a:ext cx="4277663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유지 시간이 모두 지나면, 쿨타임이 표시됩니다.</a:t>
            </a:r>
          </a:p>
        </p:txBody>
      </p:sp>
      <p:pic>
        <p:nvPicPr>
          <p:cNvPr id="1726" name="Shape 17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5394" y="4973062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11312" y="5052123"/>
            <a:ext cx="284488" cy="28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82048" y="5111010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3053" y="4976444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32764" y="5029628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Shape 17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69707" y="5114392"/>
            <a:ext cx="172191" cy="215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2" name="Shape 1732"/>
          <p:cNvGrpSpPr/>
          <p:nvPr/>
        </p:nvGrpSpPr>
        <p:grpSpPr>
          <a:xfrm>
            <a:off x="4110824" y="5097839"/>
            <a:ext cx="714639" cy="213007"/>
            <a:chOff x="4867010" y="4034828"/>
            <a:chExt cx="714639" cy="213007"/>
          </a:xfrm>
        </p:grpSpPr>
        <p:pic>
          <p:nvPicPr>
            <p:cNvPr id="1733" name="Shape 173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4" name="Shape 1734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grpSp>
        <p:nvGrpSpPr>
          <p:cNvPr id="1735" name="Shape 1735"/>
          <p:cNvGrpSpPr/>
          <p:nvPr/>
        </p:nvGrpSpPr>
        <p:grpSpPr>
          <a:xfrm>
            <a:off x="4707543" y="5083894"/>
            <a:ext cx="714639" cy="213007"/>
            <a:chOff x="4867010" y="4036192"/>
            <a:chExt cx="714639" cy="213007"/>
          </a:xfrm>
        </p:grpSpPr>
        <p:pic>
          <p:nvPicPr>
            <p:cNvPr id="1736" name="Shape 17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Shape 1737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1738" name="Shape 1738"/>
          <p:cNvSpPr/>
          <p:nvPr/>
        </p:nvSpPr>
        <p:spPr>
          <a:xfrm>
            <a:off x="4172819" y="4945178"/>
            <a:ext cx="1144675" cy="453383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Shape 1739"/>
          <p:cNvSpPr txBox="1"/>
          <p:nvPr/>
        </p:nvSpPr>
        <p:spPr>
          <a:xfrm>
            <a:off x="5629708" y="4840532"/>
            <a:ext cx="5265207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쿨타임, 유지시간이 진행 중인 스킬이 있을 때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초기화를 한 경우의 스킬 아이콘입니다.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 txBox="1"/>
          <p:nvPr/>
        </p:nvSpPr>
        <p:spPr>
          <a:xfrm>
            <a:off x="272705" y="12331"/>
            <a:ext cx="7616234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슬롯 ( 사용 가능한 로드 스킬 상세 정보 )</a:t>
            </a:r>
          </a:p>
        </p:txBody>
      </p:sp>
      <p:cxnSp>
        <p:nvCxnSpPr>
          <p:cNvPr id="1745" name="Shape 1745"/>
          <p:cNvCxnSpPr/>
          <p:nvPr/>
        </p:nvCxnSpPr>
        <p:spPr>
          <a:xfrm>
            <a:off x="272706" y="506027"/>
            <a:ext cx="72397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46" name="Shape 1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Shape 1747"/>
          <p:cNvSpPr txBox="1"/>
          <p:nvPr/>
        </p:nvSpPr>
        <p:spPr>
          <a:xfrm>
            <a:off x="4028537" y="714610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퀵슬롯 팝업에서 로드 스킬을 선택하면, 로드 스킬 상태에 따라 서로 다른 상세 정보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팝업이 호출됩니다.</a:t>
            </a:r>
          </a:p>
        </p:txBody>
      </p:sp>
      <p:sp>
        <p:nvSpPr>
          <p:cNvPr id="1748" name="Shape 1748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Shape 1749"/>
          <p:cNvSpPr/>
          <p:nvPr/>
        </p:nvSpPr>
        <p:spPr>
          <a:xfrm>
            <a:off x="419729" y="4857414"/>
            <a:ext cx="3104519" cy="6194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Shape 1750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1" name="Shape 1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Shape 17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Shape 1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Shape 1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Shape 1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Shape 17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Shape 17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Shape 17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Shape 17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1" name="Shape 1761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1762" name="Shape 176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3" name="Shape 1763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1764" name="Shape 17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Shape 1766"/>
          <p:cNvSpPr/>
          <p:nvPr/>
        </p:nvSpPr>
        <p:spPr>
          <a:xfrm rot="5400000">
            <a:off x="3318760" y="5113116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8" name="Shape 1768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1769" name="Shape 176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0" name="Shape 1770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1771" name="Shape 1771"/>
          <p:cNvSpPr/>
          <p:nvPr/>
        </p:nvSpPr>
        <p:spPr>
          <a:xfrm>
            <a:off x="434556" y="2340105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Shape 1772"/>
          <p:cNvSpPr txBox="1"/>
          <p:nvPr/>
        </p:nvSpPr>
        <p:spPr>
          <a:xfrm>
            <a:off x="1183184" y="2337834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1329804" y="2685916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1774" name="Shape 1774"/>
          <p:cNvCxnSpPr/>
          <p:nvPr/>
        </p:nvCxnSpPr>
        <p:spPr>
          <a:xfrm>
            <a:off x="586916" y="2640214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75" name="Shape 1775"/>
          <p:cNvSpPr txBox="1"/>
          <p:nvPr/>
        </p:nvSpPr>
        <p:spPr>
          <a:xfrm>
            <a:off x="957245" y="3632857"/>
            <a:ext cx="205914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재사용 대기 시간 :  12:00:00</a:t>
            </a:r>
          </a:p>
        </p:txBody>
      </p:sp>
      <p:pic>
        <p:nvPicPr>
          <p:cNvPr id="1776" name="Shape 17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60516" y="4048544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 txBox="1"/>
          <p:nvPr/>
        </p:nvSpPr>
        <p:spPr>
          <a:xfrm>
            <a:off x="1600703" y="4052050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 용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4028537" y="1415005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버튼을 누르면 해당 스킬의 효과를 사용합니다.</a:t>
            </a:r>
          </a:p>
        </p:txBody>
      </p:sp>
      <p:grpSp>
        <p:nvGrpSpPr>
          <p:cNvPr id="1779" name="Shape 1779"/>
          <p:cNvGrpSpPr/>
          <p:nvPr/>
        </p:nvGrpSpPr>
        <p:grpSpPr>
          <a:xfrm>
            <a:off x="583088" y="2705048"/>
            <a:ext cx="789979" cy="789979"/>
            <a:chOff x="5488319" y="5283973"/>
            <a:chExt cx="1011092" cy="1011092"/>
          </a:xfrm>
        </p:grpSpPr>
        <p:pic>
          <p:nvPicPr>
            <p:cNvPr id="1780" name="Shape 178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Shape 178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623773" y="5431210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11094" y="136732"/>
            <a:ext cx="2469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graphicFrame>
        <p:nvGraphicFramePr>
          <p:cNvPr id="100" name="Shape 100"/>
          <p:cNvGraphicFramePr/>
          <p:nvPr/>
        </p:nvGraphicFramePr>
        <p:xfrm>
          <a:off x="273466" y="7282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{B7FF0851-90BE-44B1-8ABA-B4C4444E1F0E}</a:tableStyleId>
              </a:tblPr>
              <a:tblGrid>
                <a:gridCol w="1452775"/>
                <a:gridCol w="8024500"/>
              </a:tblGrid>
              <a:tr h="2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용어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2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로드 스킬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포인트를 사용하여 획득할 수 있는 효과입니다. 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포인트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유저가 레벨업 할 때마다, 상승한 레벨에 따라 획득할 수 있는 포인트입니다.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슬롯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액티브 타입의 로드 스킬과 로드 타입 스킬을 사용할 수 있는 슬롯입니다.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/>
          <p:nvPr/>
        </p:nvSpPr>
        <p:spPr>
          <a:xfrm>
            <a:off x="272705" y="12331"/>
            <a:ext cx="7616234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사용 시</a:t>
            </a:r>
          </a:p>
        </p:txBody>
      </p:sp>
      <p:cxnSp>
        <p:nvCxnSpPr>
          <p:cNvPr id="1787" name="Shape 1787"/>
          <p:cNvCxnSpPr/>
          <p:nvPr/>
        </p:nvCxnSpPr>
        <p:spPr>
          <a:xfrm>
            <a:off x="272706" y="506027"/>
            <a:ext cx="72397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88" name="Shape 1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Shape 1789"/>
          <p:cNvSpPr txBox="1"/>
          <p:nvPr/>
        </p:nvSpPr>
        <p:spPr>
          <a:xfrm>
            <a:off x="4028537" y="714610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사용에 성공한 경우, 성공 알림 팝업을 호출합니다.</a:t>
            </a:r>
          </a:p>
        </p:txBody>
      </p:sp>
      <p:sp>
        <p:nvSpPr>
          <p:cNvPr id="1790" name="Shape 1790"/>
          <p:cNvSpPr/>
          <p:nvPr/>
        </p:nvSpPr>
        <p:spPr>
          <a:xfrm>
            <a:off x="275864" y="3148967"/>
            <a:ext cx="3398568" cy="67100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Shape 1791"/>
          <p:cNvSpPr txBox="1"/>
          <p:nvPr/>
        </p:nvSpPr>
        <p:spPr>
          <a:xfrm>
            <a:off x="4028537" y="1218450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사용에 실패한 경우, 실패한 스킬에 따라 다른 알림 팝업을 호출합니다.</a:t>
            </a:r>
          </a:p>
        </p:txBody>
      </p:sp>
      <p:cxnSp>
        <p:nvCxnSpPr>
          <p:cNvPr id="1792" name="Shape 1792"/>
          <p:cNvCxnSpPr/>
          <p:nvPr/>
        </p:nvCxnSpPr>
        <p:spPr>
          <a:xfrm>
            <a:off x="272705" y="3166059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93" name="Shape 1793"/>
          <p:cNvCxnSpPr/>
          <p:nvPr/>
        </p:nvCxnSpPr>
        <p:spPr>
          <a:xfrm>
            <a:off x="281648" y="3814114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94" name="Shape 1794"/>
          <p:cNvSpPr txBox="1"/>
          <p:nvPr/>
        </p:nvSpPr>
        <p:spPr>
          <a:xfrm>
            <a:off x="907237" y="3308814"/>
            <a:ext cx="2143611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사용에 성공했습니다!</a:t>
            </a:r>
          </a:p>
        </p:txBody>
      </p:sp>
      <p:graphicFrame>
        <p:nvGraphicFramePr>
          <p:cNvPr id="1795" name="Shape 1795"/>
          <p:cNvGraphicFramePr/>
          <p:nvPr/>
        </p:nvGraphicFramePr>
        <p:xfrm>
          <a:off x="4376160" y="1619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939325"/>
                <a:gridCol w="4050700"/>
              </a:tblGrid>
              <a:tr h="339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보수의 기적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성벽 내구도 n만큼 즉시 회복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5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함정 생성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n만큼의 함정을 즉시 획득.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생산할 수 있는 최고 레벨 함정 중, 랜덤으로 한 종류가 선택됨.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96" name="Shape 1796"/>
          <p:cNvSpPr/>
          <p:nvPr/>
        </p:nvSpPr>
        <p:spPr>
          <a:xfrm>
            <a:off x="4359067" y="2988184"/>
            <a:ext cx="3398568" cy="67100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7" name="Shape 1797"/>
          <p:cNvCxnSpPr/>
          <p:nvPr/>
        </p:nvCxnSpPr>
        <p:spPr>
          <a:xfrm>
            <a:off x="4355907" y="3005276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98" name="Shape 1798"/>
          <p:cNvCxnSpPr/>
          <p:nvPr/>
        </p:nvCxnSpPr>
        <p:spPr>
          <a:xfrm>
            <a:off x="4364851" y="3653332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99" name="Shape 1799"/>
          <p:cNvSpPr txBox="1"/>
          <p:nvPr/>
        </p:nvSpPr>
        <p:spPr>
          <a:xfrm>
            <a:off x="4487669" y="3148031"/>
            <a:ext cx="314915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성벽 내구도가 이미 모두 회복된 상태입니다!</a:t>
            </a:r>
          </a:p>
        </p:txBody>
      </p:sp>
      <p:sp>
        <p:nvSpPr>
          <p:cNvPr id="1800" name="Shape 1800"/>
          <p:cNvSpPr/>
          <p:nvPr/>
        </p:nvSpPr>
        <p:spPr>
          <a:xfrm>
            <a:off x="4367216" y="4668944"/>
            <a:ext cx="3398568" cy="671002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1" name="Shape 1801"/>
          <p:cNvCxnSpPr/>
          <p:nvPr/>
        </p:nvCxnSpPr>
        <p:spPr>
          <a:xfrm>
            <a:off x="4364055" y="4686037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02" name="Shape 1802"/>
          <p:cNvCxnSpPr/>
          <p:nvPr/>
        </p:nvCxnSpPr>
        <p:spPr>
          <a:xfrm>
            <a:off x="4373000" y="5334092"/>
            <a:ext cx="3392784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03" name="Shape 1803"/>
          <p:cNvSpPr txBox="1"/>
          <p:nvPr/>
        </p:nvSpPr>
        <p:spPr>
          <a:xfrm>
            <a:off x="4495817" y="4828791"/>
            <a:ext cx="3149154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함정을 더 이상 보유할 수 없습니다!</a:t>
            </a:r>
          </a:p>
        </p:txBody>
      </p:sp>
      <p:sp>
        <p:nvSpPr>
          <p:cNvPr id="1804" name="Shape 1804"/>
          <p:cNvSpPr txBox="1"/>
          <p:nvPr/>
        </p:nvSpPr>
        <p:spPr>
          <a:xfrm>
            <a:off x="4028537" y="2540569"/>
            <a:ext cx="373724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보수의 기적</a:t>
            </a:r>
          </a:p>
        </p:txBody>
      </p:sp>
      <p:sp>
        <p:nvSpPr>
          <p:cNvPr id="1805" name="Shape 1805"/>
          <p:cNvSpPr txBox="1"/>
          <p:nvPr/>
        </p:nvSpPr>
        <p:spPr>
          <a:xfrm>
            <a:off x="4028537" y="4270539"/>
            <a:ext cx="3737245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함정 생성</a:t>
            </a:r>
          </a:p>
        </p:txBody>
      </p:sp>
      <p:sp>
        <p:nvSpPr>
          <p:cNvPr id="1806" name="Shape 1806"/>
          <p:cNvSpPr txBox="1"/>
          <p:nvPr/>
        </p:nvSpPr>
        <p:spPr>
          <a:xfrm>
            <a:off x="4373023" y="3665542"/>
            <a:ext cx="5899021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성벽 내구도가 ‘1’ 이상 닳아있는 경우, 스킬이 사용되고 내구도가 회복됩니다.</a:t>
            </a:r>
            <a:b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내구도가 완전히 회복된 상태에서 스킬을 사용하는 경우 노티 팝업을 호출합니다.</a:t>
            </a:r>
          </a:p>
        </p:txBody>
      </p:sp>
      <p:sp>
        <p:nvSpPr>
          <p:cNvPr id="1807" name="Shape 1807"/>
          <p:cNvSpPr txBox="1"/>
          <p:nvPr/>
        </p:nvSpPr>
        <p:spPr>
          <a:xfrm>
            <a:off x="4372998" y="5355687"/>
            <a:ext cx="6129781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함정 생성을 통해 획득할 수 있는 함정량보다, 최대 함정 보유량이 적은 경우 노티 팝업을 호출합니다.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/>
          <p:nvPr/>
        </p:nvSpPr>
        <p:spPr>
          <a:xfrm>
            <a:off x="7800477" y="2475610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Shape 1813"/>
          <p:cNvSpPr txBox="1"/>
          <p:nvPr/>
        </p:nvSpPr>
        <p:spPr>
          <a:xfrm>
            <a:off x="8549104" y="2473341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cxnSp>
        <p:nvCxnSpPr>
          <p:cNvPr id="1814" name="Shape 1814"/>
          <p:cNvCxnSpPr/>
          <p:nvPr/>
        </p:nvCxnSpPr>
        <p:spPr>
          <a:xfrm>
            <a:off x="7952836" y="2775719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15" name="Shape 1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6435" y="4210685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8966622" y="4214189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grpSp>
        <p:nvGrpSpPr>
          <p:cNvPr id="1817" name="Shape 1817"/>
          <p:cNvGrpSpPr/>
          <p:nvPr/>
        </p:nvGrpSpPr>
        <p:grpSpPr>
          <a:xfrm>
            <a:off x="7949008" y="2840555"/>
            <a:ext cx="789979" cy="789979"/>
            <a:chOff x="5488319" y="5283973"/>
            <a:chExt cx="1011092" cy="1011092"/>
          </a:xfrm>
        </p:grpSpPr>
        <p:pic>
          <p:nvPicPr>
            <p:cNvPr id="1818" name="Shape 18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Shape 18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Shape 18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1" name="Shape 1821"/>
          <p:cNvSpPr txBox="1"/>
          <p:nvPr/>
        </p:nvSpPr>
        <p:spPr>
          <a:xfrm>
            <a:off x="272705" y="12331"/>
            <a:ext cx="7616234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슬롯 ( 사용 불가능한 로드 스킬 상세 정보 )</a:t>
            </a:r>
          </a:p>
        </p:txBody>
      </p:sp>
      <p:cxnSp>
        <p:nvCxnSpPr>
          <p:cNvPr id="1822" name="Shape 1822"/>
          <p:cNvCxnSpPr/>
          <p:nvPr/>
        </p:nvCxnSpPr>
        <p:spPr>
          <a:xfrm>
            <a:off x="272706" y="506027"/>
            <a:ext cx="72397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23" name="Shape 18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 txBox="1"/>
          <p:nvPr/>
        </p:nvSpPr>
        <p:spPr>
          <a:xfrm>
            <a:off x="4028537" y="714610"/>
            <a:ext cx="81634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퀵슬롯 팝업에서 로드 스킬을 선택하면, 로드 스킬 상태에 따라 서로 다른 상세 정보 </a:t>
            </a:r>
            <a:b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팝업이 호출됩니다.</a:t>
            </a:r>
          </a:p>
        </p:txBody>
      </p:sp>
      <p:sp>
        <p:nvSpPr>
          <p:cNvPr id="1825" name="Shape 1825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419729" y="4857414"/>
            <a:ext cx="3104519" cy="6194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8" name="Shape 18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Shape 18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Shape 18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Shape 18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Shape 18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Shape 18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Shape 18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Shape 18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Shape 18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Shape 18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8" name="Shape 1838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1839" name="Shape 18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0" name="Shape 1840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1841" name="Shape 18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Shape 18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Shape 1843"/>
          <p:cNvSpPr/>
          <p:nvPr/>
        </p:nvSpPr>
        <p:spPr>
          <a:xfrm rot="5400000">
            <a:off x="3318760" y="5113116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Shape 1844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5" name="Shape 1845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1846" name="Shape 184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7" name="Shape 1847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1848" name="Shape 1848"/>
          <p:cNvSpPr/>
          <p:nvPr/>
        </p:nvSpPr>
        <p:spPr>
          <a:xfrm>
            <a:off x="434556" y="2340105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Shape 1849"/>
          <p:cNvSpPr txBox="1"/>
          <p:nvPr/>
        </p:nvSpPr>
        <p:spPr>
          <a:xfrm>
            <a:off x="1183184" y="2337834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1329804" y="2685916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1851" name="Shape 1851"/>
          <p:cNvCxnSpPr/>
          <p:nvPr/>
        </p:nvCxnSpPr>
        <p:spPr>
          <a:xfrm>
            <a:off x="586916" y="2640214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52" name="Shape 1852"/>
          <p:cNvSpPr txBox="1"/>
          <p:nvPr/>
        </p:nvSpPr>
        <p:spPr>
          <a:xfrm>
            <a:off x="957245" y="3632857"/>
            <a:ext cx="205914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아직 이 스킬을 학습하지 않았습니다.</a:t>
            </a:r>
          </a:p>
        </p:txBody>
      </p:sp>
      <p:pic>
        <p:nvPicPr>
          <p:cNvPr id="1853" name="Shape 18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516" y="4075178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 txBox="1"/>
          <p:nvPr/>
        </p:nvSpPr>
        <p:spPr>
          <a:xfrm>
            <a:off x="1600703" y="4078683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4028537" y="1415005"/>
            <a:ext cx="816346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바로가기 버튼을 누르면, 해당 로드 스킬의 카테고리 화면으로 진입합니다.</a:t>
            </a:r>
          </a:p>
        </p:txBody>
      </p:sp>
      <p:grpSp>
        <p:nvGrpSpPr>
          <p:cNvPr id="1856" name="Shape 1856"/>
          <p:cNvGrpSpPr/>
          <p:nvPr/>
        </p:nvGrpSpPr>
        <p:grpSpPr>
          <a:xfrm>
            <a:off x="583088" y="2705048"/>
            <a:ext cx="789979" cy="789979"/>
            <a:chOff x="5488319" y="5283973"/>
            <a:chExt cx="1011092" cy="1011092"/>
          </a:xfrm>
        </p:grpSpPr>
        <p:pic>
          <p:nvPicPr>
            <p:cNvPr id="1857" name="Shape 18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Shape 18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9" name="Shape 18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0" name="Shape 1860"/>
          <p:cNvSpPr/>
          <p:nvPr/>
        </p:nvSpPr>
        <p:spPr>
          <a:xfrm>
            <a:off x="4261166" y="2475610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Shape 1861"/>
          <p:cNvSpPr txBox="1"/>
          <p:nvPr/>
        </p:nvSpPr>
        <p:spPr>
          <a:xfrm>
            <a:off x="5009794" y="2473341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1862" name="Shape 1862"/>
          <p:cNvSpPr txBox="1"/>
          <p:nvPr/>
        </p:nvSpPr>
        <p:spPr>
          <a:xfrm>
            <a:off x="5156412" y="2821423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1863" name="Shape 1863"/>
          <p:cNvCxnSpPr/>
          <p:nvPr/>
        </p:nvCxnSpPr>
        <p:spPr>
          <a:xfrm>
            <a:off x="4413526" y="2775719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64" name="Shape 1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125" y="4210685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Shape 1865"/>
          <p:cNvSpPr txBox="1"/>
          <p:nvPr/>
        </p:nvSpPr>
        <p:spPr>
          <a:xfrm>
            <a:off x="5427312" y="4214189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grpSp>
        <p:nvGrpSpPr>
          <p:cNvPr id="1866" name="Shape 1866"/>
          <p:cNvGrpSpPr/>
          <p:nvPr/>
        </p:nvGrpSpPr>
        <p:grpSpPr>
          <a:xfrm>
            <a:off x="4409697" y="2840555"/>
            <a:ext cx="789979" cy="789979"/>
            <a:chOff x="5488319" y="5283973"/>
            <a:chExt cx="1011092" cy="1011092"/>
          </a:xfrm>
        </p:grpSpPr>
        <p:pic>
          <p:nvPicPr>
            <p:cNvPr id="1867" name="Shape 18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Shape 18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Shape 18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0" name="Shape 1870"/>
          <p:cNvSpPr txBox="1"/>
          <p:nvPr/>
        </p:nvSpPr>
        <p:spPr>
          <a:xfrm>
            <a:off x="4803907" y="3843592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재사용 대기 시간 :  05:59:59</a:t>
            </a:r>
          </a:p>
        </p:txBody>
      </p:sp>
      <p:sp>
        <p:nvSpPr>
          <p:cNvPr id="1871" name="Shape 1871"/>
          <p:cNvSpPr txBox="1"/>
          <p:nvPr/>
        </p:nvSpPr>
        <p:spPr>
          <a:xfrm>
            <a:off x="8352496" y="3838967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유지 시간 :  01:59:59</a:t>
            </a:r>
          </a:p>
        </p:txBody>
      </p:sp>
      <p:sp>
        <p:nvSpPr>
          <p:cNvPr id="1872" name="Shape 1872"/>
          <p:cNvSpPr txBox="1"/>
          <p:nvPr/>
        </p:nvSpPr>
        <p:spPr>
          <a:xfrm>
            <a:off x="8693070" y="2784685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sp>
        <p:nvSpPr>
          <p:cNvPr id="1873" name="Shape 1873"/>
          <p:cNvSpPr txBox="1"/>
          <p:nvPr/>
        </p:nvSpPr>
        <p:spPr>
          <a:xfrm>
            <a:off x="3933680" y="1922336"/>
            <a:ext cx="656909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스킬이 쿨타임, 유지 시간 중일 때 스킬 초기화를 진행한 경우의 팝업입니다.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Shape 1878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슬롯 ( 사용 가능한 로드 스킬 상세 정보 )</a:t>
            </a:r>
          </a:p>
        </p:txBody>
      </p:sp>
      <p:cxnSp>
        <p:nvCxnSpPr>
          <p:cNvPr id="1879" name="Shape 1879"/>
          <p:cNvCxnSpPr/>
          <p:nvPr/>
        </p:nvCxnSpPr>
        <p:spPr>
          <a:xfrm>
            <a:off x="272706" y="506027"/>
            <a:ext cx="72397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80" name="Shape 18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Shape 1881"/>
          <p:cNvSpPr txBox="1"/>
          <p:nvPr/>
        </p:nvSpPr>
        <p:spPr>
          <a:xfrm>
            <a:off x="4028537" y="714610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쿨타임이 진행 중인 스킬을 터치했을 때</a:t>
            </a:r>
          </a:p>
        </p:txBody>
      </p:sp>
      <p:sp>
        <p:nvSpPr>
          <p:cNvPr id="1882" name="Shape 1882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419729" y="4836919"/>
            <a:ext cx="3104519" cy="6399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5" name="Shape 18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Shape 1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Shape 1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Shape 1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Shape 18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Shape 18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Shape 18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Shape 18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Shape 18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Shape 1895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1896" name="Shape 189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Shape 1897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1898" name="Shape 18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Shape 18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Shape 1900"/>
          <p:cNvSpPr/>
          <p:nvPr/>
        </p:nvSpPr>
        <p:spPr>
          <a:xfrm rot="5400000">
            <a:off x="3318760" y="5113116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Shape 1901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2" name="Shape 1902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1903" name="Shape 190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4" name="Shape 1904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1905" name="Shape 1905"/>
          <p:cNvSpPr/>
          <p:nvPr/>
        </p:nvSpPr>
        <p:spPr>
          <a:xfrm>
            <a:off x="434556" y="2340105"/>
            <a:ext cx="3104519" cy="16571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Shape 1906"/>
          <p:cNvSpPr txBox="1"/>
          <p:nvPr/>
        </p:nvSpPr>
        <p:spPr>
          <a:xfrm>
            <a:off x="1183184" y="2337834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329804" y="2685916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1908" name="Shape 1908"/>
          <p:cNvCxnSpPr/>
          <p:nvPr/>
        </p:nvCxnSpPr>
        <p:spPr>
          <a:xfrm>
            <a:off x="586916" y="2640214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09" name="Shape 1909"/>
          <p:cNvGrpSpPr/>
          <p:nvPr/>
        </p:nvGrpSpPr>
        <p:grpSpPr>
          <a:xfrm>
            <a:off x="613302" y="2721621"/>
            <a:ext cx="740366" cy="740366"/>
            <a:chOff x="613302" y="2721621"/>
            <a:chExt cx="740366" cy="740366"/>
          </a:xfrm>
        </p:grpSpPr>
        <p:pic>
          <p:nvPicPr>
            <p:cNvPr id="1910" name="Shape 19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302" y="2721621"/>
              <a:ext cx="740366" cy="74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1" name="Shape 19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943" y="2774805"/>
              <a:ext cx="535358" cy="550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2" name="Shape 1912"/>
          <p:cNvSpPr txBox="1"/>
          <p:nvPr/>
        </p:nvSpPr>
        <p:spPr>
          <a:xfrm>
            <a:off x="1216494" y="3580155"/>
            <a:ext cx="154064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재사용 대기 시간 :  05:59:59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4393667" y="1982518"/>
            <a:ext cx="8163461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슬롯에서 아이콘을 누르면 스킬이 사용됩니다.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효과가 적용된 후, 쿨타임 또는 효과 유지시간이 진행됩니다.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 시간이 존재하는 경우, 유지 시간이 모두 지나면 쿨타임이 진행됩니다.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4256858" y="1598336"/>
            <a:ext cx="205914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유지 시간 :  00:00:00</a:t>
            </a:r>
          </a:p>
        </p:txBody>
      </p:sp>
      <p:cxnSp>
        <p:nvCxnSpPr>
          <p:cNvPr id="1915" name="Shape 1915"/>
          <p:cNvCxnSpPr>
            <a:stCxn id="1912" idx="3"/>
          </p:cNvCxnSpPr>
          <p:nvPr/>
        </p:nvCxnSpPr>
        <p:spPr>
          <a:xfrm flipH="1" rot="10800000">
            <a:off x="2757140" y="1467455"/>
            <a:ext cx="1624800" cy="2251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16" name="Shape 1916"/>
          <p:cNvSpPr txBox="1"/>
          <p:nvPr/>
        </p:nvSpPr>
        <p:spPr>
          <a:xfrm>
            <a:off x="4381989" y="1259615"/>
            <a:ext cx="476091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 시간과 쿨타임은 같은 위치에 표시됩니다.</a:t>
            </a:r>
          </a:p>
        </p:txBody>
      </p:sp>
      <p:cxnSp>
        <p:nvCxnSpPr>
          <p:cNvPr id="1917" name="Shape 1917"/>
          <p:cNvCxnSpPr>
            <a:stCxn id="1890" idx="0"/>
            <a:endCxn id="1913" idx="1"/>
          </p:cNvCxnSpPr>
          <p:nvPr/>
        </p:nvCxnSpPr>
        <p:spPr>
          <a:xfrm flipH="1" rot="10800000">
            <a:off x="3102483" y="2444137"/>
            <a:ext cx="1291200" cy="2511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18" name="Shape 1918"/>
          <p:cNvCxnSpPr>
            <a:stCxn id="1906" idx="0"/>
            <a:endCxn id="1881" idx="1"/>
          </p:cNvCxnSpPr>
          <p:nvPr/>
        </p:nvCxnSpPr>
        <p:spPr>
          <a:xfrm flipH="1" rot="10800000">
            <a:off x="1978790" y="901434"/>
            <a:ext cx="2049600" cy="1436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19" name="Shape 1919"/>
          <p:cNvCxnSpPr>
            <a:stCxn id="1884" idx="0"/>
            <a:endCxn id="1905" idx="2"/>
          </p:cNvCxnSpPr>
          <p:nvPr/>
        </p:nvCxnSpPr>
        <p:spPr>
          <a:xfrm flipH="1" rot="10800000">
            <a:off x="1971989" y="3997289"/>
            <a:ext cx="14700" cy="934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구성 – 스킬 슬롯 ( 사용 가능한 로드 스킬 상세 정보 )</a:t>
            </a:r>
          </a:p>
        </p:txBody>
      </p:sp>
      <p:cxnSp>
        <p:nvCxnSpPr>
          <p:cNvPr id="1925" name="Shape 1925"/>
          <p:cNvCxnSpPr/>
          <p:nvPr/>
        </p:nvCxnSpPr>
        <p:spPr>
          <a:xfrm>
            <a:off x="272706" y="506027"/>
            <a:ext cx="723971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926" name="Shape 19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Shape 1927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419729" y="4836919"/>
            <a:ext cx="3104519" cy="6399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0" name="Shape 19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Shape 19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Shape 1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Shape 19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Shape 19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Shape 19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Shape 19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Shape 19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0" name="Shape 1940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1941" name="Shape 19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2" name="Shape 1942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1943" name="Shape 19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Shape 19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Shape 1945"/>
          <p:cNvSpPr/>
          <p:nvPr/>
        </p:nvSpPr>
        <p:spPr>
          <a:xfrm rot="5400000">
            <a:off x="3318760" y="5086768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Shape 1946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7" name="Shape 1947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1948" name="Shape 194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9" name="Shape 1949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1950" name="Shape 1950"/>
          <p:cNvSpPr/>
          <p:nvPr/>
        </p:nvSpPr>
        <p:spPr>
          <a:xfrm>
            <a:off x="434556" y="2340105"/>
            <a:ext cx="3104519" cy="15649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Shape 1951"/>
          <p:cNvSpPr txBox="1"/>
          <p:nvPr/>
        </p:nvSpPr>
        <p:spPr>
          <a:xfrm>
            <a:off x="1183184" y="2337834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1952" name="Shape 1952"/>
          <p:cNvSpPr txBox="1"/>
          <p:nvPr/>
        </p:nvSpPr>
        <p:spPr>
          <a:xfrm>
            <a:off x="1329804" y="2685916"/>
            <a:ext cx="2194446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1953" name="Shape 1953"/>
          <p:cNvCxnSpPr/>
          <p:nvPr/>
        </p:nvCxnSpPr>
        <p:spPr>
          <a:xfrm>
            <a:off x="586916" y="2640214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54" name="Shape 1954"/>
          <p:cNvGrpSpPr/>
          <p:nvPr/>
        </p:nvGrpSpPr>
        <p:grpSpPr>
          <a:xfrm>
            <a:off x="613302" y="2721621"/>
            <a:ext cx="740366" cy="740366"/>
            <a:chOff x="613302" y="2721621"/>
            <a:chExt cx="740366" cy="740366"/>
          </a:xfrm>
        </p:grpSpPr>
        <p:pic>
          <p:nvPicPr>
            <p:cNvPr id="1955" name="Shape 19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302" y="2721621"/>
              <a:ext cx="740366" cy="74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Shape 19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943" y="2774805"/>
              <a:ext cx="535358" cy="550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7" name="Shape 1957"/>
          <p:cNvSpPr txBox="1"/>
          <p:nvPr/>
        </p:nvSpPr>
        <p:spPr>
          <a:xfrm>
            <a:off x="981621" y="3572396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유지 시간 :  01:59:59</a:t>
            </a:r>
          </a:p>
        </p:txBody>
      </p:sp>
      <p:cxnSp>
        <p:nvCxnSpPr>
          <p:cNvPr id="1958" name="Shape 1958"/>
          <p:cNvCxnSpPr>
            <a:stCxn id="1951" idx="0"/>
          </p:cNvCxnSpPr>
          <p:nvPr/>
        </p:nvCxnSpPr>
        <p:spPr>
          <a:xfrm flipH="1" rot="10800000">
            <a:off x="1978790" y="899934"/>
            <a:ext cx="2515500" cy="1437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59" name="Shape 1959"/>
          <p:cNvSpPr txBox="1"/>
          <p:nvPr/>
        </p:nvSpPr>
        <p:spPr>
          <a:xfrm>
            <a:off x="4494176" y="712843"/>
            <a:ext cx="8163461" cy="37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 시간이 진행 중인 스킬을 터치했을 때</a:t>
            </a:r>
          </a:p>
        </p:txBody>
      </p:sp>
      <p:sp>
        <p:nvSpPr>
          <p:cNvPr id="1960" name="Shape 1960"/>
          <p:cNvSpPr/>
          <p:nvPr/>
        </p:nvSpPr>
        <p:spPr>
          <a:xfrm>
            <a:off x="4812619" y="1536445"/>
            <a:ext cx="3104519" cy="150126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Shape 1961"/>
          <p:cNvSpPr txBox="1"/>
          <p:nvPr/>
        </p:nvSpPr>
        <p:spPr>
          <a:xfrm>
            <a:off x="5561246" y="1534175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cxnSp>
        <p:nvCxnSpPr>
          <p:cNvPr id="1962" name="Shape 1962"/>
          <p:cNvCxnSpPr/>
          <p:nvPr/>
        </p:nvCxnSpPr>
        <p:spPr>
          <a:xfrm>
            <a:off x="4964978" y="1836555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63" name="Shape 1963"/>
          <p:cNvGrpSpPr/>
          <p:nvPr/>
        </p:nvGrpSpPr>
        <p:grpSpPr>
          <a:xfrm>
            <a:off x="4991365" y="1917962"/>
            <a:ext cx="740366" cy="740366"/>
            <a:chOff x="613302" y="2721621"/>
            <a:chExt cx="740366" cy="740366"/>
          </a:xfrm>
        </p:grpSpPr>
        <p:pic>
          <p:nvPicPr>
            <p:cNvPr id="1964" name="Shape 19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302" y="2721621"/>
              <a:ext cx="740366" cy="74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5" name="Shape 19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943" y="2774805"/>
              <a:ext cx="535358" cy="550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6" name="Shape 1966"/>
          <p:cNvSpPr txBox="1"/>
          <p:nvPr/>
        </p:nvSpPr>
        <p:spPr>
          <a:xfrm>
            <a:off x="5757691" y="1836369"/>
            <a:ext cx="2194446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5384605" y="2760710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재사용 대기 시간 :  05:59:59</a:t>
            </a:r>
          </a:p>
        </p:txBody>
      </p:sp>
      <p:sp>
        <p:nvSpPr>
          <p:cNvPr id="1968" name="Shape 1968"/>
          <p:cNvSpPr txBox="1"/>
          <p:nvPr/>
        </p:nvSpPr>
        <p:spPr>
          <a:xfrm>
            <a:off x="4494176" y="1120948"/>
            <a:ext cx="315847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쿨타임만 있는 경우의 사용 후</a:t>
            </a:r>
          </a:p>
        </p:txBody>
      </p:sp>
      <p:sp>
        <p:nvSpPr>
          <p:cNvPr id="1969" name="Shape 1969"/>
          <p:cNvSpPr/>
          <p:nvPr/>
        </p:nvSpPr>
        <p:spPr>
          <a:xfrm>
            <a:off x="4786358" y="3461987"/>
            <a:ext cx="3104519" cy="15051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Shape 1970"/>
          <p:cNvSpPr txBox="1"/>
          <p:nvPr/>
        </p:nvSpPr>
        <p:spPr>
          <a:xfrm>
            <a:off x="5534987" y="3459717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cxnSp>
        <p:nvCxnSpPr>
          <p:cNvPr id="1971" name="Shape 1971"/>
          <p:cNvCxnSpPr/>
          <p:nvPr/>
        </p:nvCxnSpPr>
        <p:spPr>
          <a:xfrm>
            <a:off x="4938719" y="3762096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72" name="Shape 1972"/>
          <p:cNvGrpSpPr/>
          <p:nvPr/>
        </p:nvGrpSpPr>
        <p:grpSpPr>
          <a:xfrm>
            <a:off x="4965104" y="3843504"/>
            <a:ext cx="740366" cy="740366"/>
            <a:chOff x="613302" y="2721621"/>
            <a:chExt cx="740366" cy="740366"/>
          </a:xfrm>
        </p:grpSpPr>
        <p:pic>
          <p:nvPicPr>
            <p:cNvPr id="1973" name="Shape 19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302" y="2721621"/>
              <a:ext cx="740366" cy="74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4" name="Shape 19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943" y="2774805"/>
              <a:ext cx="535358" cy="550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5" name="Shape 1975"/>
          <p:cNvSpPr txBox="1"/>
          <p:nvPr/>
        </p:nvSpPr>
        <p:spPr>
          <a:xfrm>
            <a:off x="5731430" y="3761912"/>
            <a:ext cx="2194446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4494176" y="3046490"/>
            <a:ext cx="37566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 시간이 있는 경우의 사용 후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5279494" y="4685523"/>
            <a:ext cx="205914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유지 시간 :  01:59:59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4786358" y="5020330"/>
            <a:ext cx="7160661" cy="57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5454"/>
              <a:buFont typeface="Arial"/>
              <a:buChar char="•"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스킬에 쿨타임만 존재하면 쿨타임을 표시하고</a:t>
            </a:r>
            <a:b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유지 시간이 존재하면 유지 시간을 표시합니다. 유지 시간이 모두 지나면 쿨타임을 표시합니다.</a:t>
            </a:r>
          </a:p>
        </p:txBody>
      </p:sp>
      <p:cxnSp>
        <p:nvCxnSpPr>
          <p:cNvPr id="1979" name="Shape 1979"/>
          <p:cNvCxnSpPr>
            <a:stCxn id="1932" idx="0"/>
          </p:cNvCxnSpPr>
          <p:nvPr/>
        </p:nvCxnSpPr>
        <p:spPr>
          <a:xfrm flipH="1" rot="10800000">
            <a:off x="1431973" y="3905137"/>
            <a:ext cx="546899" cy="1050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1 – 로드 스킬 메인</a:t>
            </a:r>
          </a:p>
        </p:txBody>
      </p:sp>
      <p:pic>
        <p:nvPicPr>
          <p:cNvPr id="1985" name="Shape 1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594800"/>
            <a:ext cx="3393431" cy="600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6" name="Shape 1986"/>
          <p:cNvGraphicFramePr/>
          <p:nvPr/>
        </p:nvGraphicFramePr>
        <p:xfrm>
          <a:off x="4464423" y="17508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141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전투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142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성장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자원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987" name="Shape 1987"/>
          <p:cNvCxnSpPr/>
          <p:nvPr/>
        </p:nvCxnSpPr>
        <p:spPr>
          <a:xfrm rot="10800000">
            <a:off x="3068319" y="1228944"/>
            <a:ext cx="1396104" cy="80765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88" name="Shape 1988"/>
          <p:cNvGraphicFramePr/>
          <p:nvPr/>
        </p:nvGraphicFramePr>
        <p:xfrm>
          <a:off x="4464423" y="5967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포인트 초기화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989" name="Shape 1989"/>
          <p:cNvCxnSpPr/>
          <p:nvPr/>
        </p:nvCxnSpPr>
        <p:spPr>
          <a:xfrm flipH="1">
            <a:off x="2519679" y="6062503"/>
            <a:ext cx="1944744" cy="19605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90" name="Shape 1990"/>
          <p:cNvGraphicFramePr/>
          <p:nvPr/>
        </p:nvGraphicFramePr>
        <p:xfrm>
          <a:off x="4464423" y="6261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159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포인트 : {0}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991" name="Shape 1991"/>
          <p:cNvCxnSpPr/>
          <p:nvPr/>
        </p:nvCxnSpPr>
        <p:spPr>
          <a:xfrm flipH="1">
            <a:off x="3492051" y="721372"/>
            <a:ext cx="972372" cy="1055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1992" name="Shape 1992"/>
          <p:cNvGraphicFramePr/>
          <p:nvPr/>
        </p:nvGraphicFramePr>
        <p:xfrm>
          <a:off x="4464423" y="11465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로드 스킬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993" name="Shape 1993"/>
          <p:cNvCxnSpPr/>
          <p:nvPr/>
        </p:nvCxnSpPr>
        <p:spPr>
          <a:xfrm rot="10800000">
            <a:off x="2377439" y="780748"/>
            <a:ext cx="2086983" cy="46107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2 – 로드 스킬 메인</a:t>
            </a:r>
          </a:p>
        </p:txBody>
      </p:sp>
      <p:pic>
        <p:nvPicPr>
          <p:cNvPr id="1999" name="Shape 19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594800"/>
            <a:ext cx="3410801" cy="600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0" name="Shape 2000"/>
          <p:cNvGraphicFramePr/>
          <p:nvPr/>
        </p:nvGraphicFramePr>
        <p:xfrm>
          <a:off x="4185919" y="3117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913250"/>
                <a:gridCol w="338442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145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로드 스킬을 초기화 하시겠습니까?\n초기화 할 경우, 모든 버프 효과가 사라지며 다시 배우셔야 합니다!\n( 현재 적용 중인 재사용 대기 시간과 효과는 유지됩니다. )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01" name="Shape 2001"/>
          <p:cNvGraphicFramePr/>
          <p:nvPr/>
        </p:nvGraphicFramePr>
        <p:xfrm>
          <a:off x="4185919" y="43822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스킬 포인트 초기화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2002" name="Shape 2002"/>
          <p:cNvCxnSpPr/>
          <p:nvPr/>
        </p:nvCxnSpPr>
        <p:spPr>
          <a:xfrm flipH="1">
            <a:off x="3332479" y="3483133"/>
            <a:ext cx="853440" cy="14398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03" name="Shape 2003"/>
          <p:cNvCxnSpPr/>
          <p:nvPr/>
        </p:nvCxnSpPr>
        <p:spPr>
          <a:xfrm rot="10800000">
            <a:off x="2458720" y="4382294"/>
            <a:ext cx="1727199" cy="952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Shape 2008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3 – 로드 스킬 메인</a:t>
            </a:r>
          </a:p>
        </p:txBody>
      </p:sp>
      <p:pic>
        <p:nvPicPr>
          <p:cNvPr id="2009" name="Shape 2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594800"/>
            <a:ext cx="3364642" cy="600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0" name="Shape 2010"/>
          <p:cNvGraphicFramePr/>
          <p:nvPr/>
        </p:nvGraphicFramePr>
        <p:xfrm>
          <a:off x="4572000" y="23858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761050"/>
                <a:gridCol w="282035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158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현재 사용된 스킬 포인트가 없습니다.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2011" name="Shape 2011"/>
          <p:cNvCxnSpPr/>
          <p:nvPr/>
        </p:nvCxnSpPr>
        <p:spPr>
          <a:xfrm flipH="1">
            <a:off x="3312159" y="2481103"/>
            <a:ext cx="1259840" cy="113078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012" name="Shape 2012"/>
          <p:cNvGraphicFramePr/>
          <p:nvPr/>
        </p:nvGraphicFramePr>
        <p:xfrm>
          <a:off x="8341360" y="35878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542925"/>
                <a:gridCol w="303847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로드 스킬이 성공적으로 초기화되었습니다!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13" name="Shape 2013"/>
          <p:cNvGraphicFramePr/>
          <p:nvPr/>
        </p:nvGraphicFramePr>
        <p:xfrm>
          <a:off x="4572001" y="35878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761050"/>
                <a:gridCol w="282035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초기화에 필요한 크라운이 부족합니다!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014" name="Shape 2014"/>
          <p:cNvSpPr/>
          <p:nvPr/>
        </p:nvSpPr>
        <p:spPr>
          <a:xfrm>
            <a:off x="4382646" y="4682389"/>
            <a:ext cx="2874707" cy="8062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Shape 2015"/>
          <p:cNvSpPr txBox="1"/>
          <p:nvPr/>
        </p:nvSpPr>
        <p:spPr>
          <a:xfrm>
            <a:off x="4375412" y="4825578"/>
            <a:ext cx="2881938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초기화에 필요한 크라운이 부족합니다!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4343055" y="4336141"/>
            <a:ext cx="249151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불가 팝업 1</a:t>
            </a:r>
          </a:p>
        </p:txBody>
      </p:sp>
      <p:sp>
        <p:nvSpPr>
          <p:cNvPr id="2017" name="Shape 2017"/>
          <p:cNvSpPr/>
          <p:nvPr/>
        </p:nvSpPr>
        <p:spPr>
          <a:xfrm>
            <a:off x="8341360" y="4691948"/>
            <a:ext cx="2874707" cy="8062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Shape 2018"/>
          <p:cNvSpPr txBox="1"/>
          <p:nvPr/>
        </p:nvSpPr>
        <p:spPr>
          <a:xfrm>
            <a:off x="8334127" y="4835137"/>
            <a:ext cx="288193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스킬이 성공적으로 초기화되었습니다!</a:t>
            </a:r>
          </a:p>
        </p:txBody>
      </p:sp>
      <p:sp>
        <p:nvSpPr>
          <p:cNvPr id="2019" name="Shape 2019"/>
          <p:cNvSpPr txBox="1"/>
          <p:nvPr/>
        </p:nvSpPr>
        <p:spPr>
          <a:xfrm>
            <a:off x="8301768" y="4345700"/>
            <a:ext cx="249151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초기화 완료 팝업</a:t>
            </a:r>
          </a:p>
        </p:txBody>
      </p:sp>
      <p:cxnSp>
        <p:nvCxnSpPr>
          <p:cNvPr id="2020" name="Shape 2020"/>
          <p:cNvCxnSpPr>
            <a:endCxn id="2017" idx="0"/>
          </p:cNvCxnSpPr>
          <p:nvPr/>
        </p:nvCxnSpPr>
        <p:spPr>
          <a:xfrm flipH="1">
            <a:off x="9778713" y="3778448"/>
            <a:ext cx="353400" cy="91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21" name="Shape 2021"/>
          <p:cNvCxnSpPr>
            <a:endCxn id="2014" idx="0"/>
          </p:cNvCxnSpPr>
          <p:nvPr/>
        </p:nvCxnSpPr>
        <p:spPr>
          <a:xfrm flipH="1">
            <a:off x="5819999" y="3778489"/>
            <a:ext cx="542700" cy="9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4 – 로드 스킬 메인</a:t>
            </a:r>
          </a:p>
        </p:txBody>
      </p:sp>
      <p:pic>
        <p:nvPicPr>
          <p:cNvPr id="2027" name="Shape 20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62" y="594800"/>
            <a:ext cx="3432487" cy="602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8" name="Shape 2028"/>
          <p:cNvCxnSpPr/>
          <p:nvPr/>
        </p:nvCxnSpPr>
        <p:spPr>
          <a:xfrm flipH="1">
            <a:off x="3007360" y="3833653"/>
            <a:ext cx="1564639" cy="30146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029" name="Shape 2029"/>
          <p:cNvGraphicFramePr/>
          <p:nvPr/>
        </p:nvGraphicFramePr>
        <p:xfrm>
          <a:off x="4572000" y="3452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{0} %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155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`+ {0} %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{0}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`+ {0}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30" name="Shape 2030"/>
          <p:cNvGraphicFramePr/>
          <p:nvPr/>
        </p:nvGraphicFramePr>
        <p:xfrm>
          <a:off x="4572000" y="4516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152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포인트 사용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153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모두 사용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2031" name="Shape 2031"/>
          <p:cNvCxnSpPr/>
          <p:nvPr/>
        </p:nvCxnSpPr>
        <p:spPr>
          <a:xfrm rot="10800000">
            <a:off x="3159760" y="4516119"/>
            <a:ext cx="1412239" cy="19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5 – 로드 스킬 메인</a:t>
            </a:r>
          </a:p>
        </p:txBody>
      </p:sp>
      <p:graphicFrame>
        <p:nvGraphicFramePr>
          <p:cNvPr id="2037" name="Shape 2037"/>
          <p:cNvGraphicFramePr/>
          <p:nvPr/>
        </p:nvGraphicFramePr>
        <p:xfrm>
          <a:off x="4572000" y="3452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647700"/>
                <a:gridCol w="24003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{0} %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155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`+ {0} %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156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{0}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157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`+ {0}</a:t>
                      </a:r>
                    </a:p>
                  </a:txBody>
                  <a:tcPr marT="0" marB="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038" name="Shape 2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62" y="594800"/>
            <a:ext cx="3413058" cy="602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9" name="Shape 2039"/>
          <p:cNvCxnSpPr/>
          <p:nvPr/>
        </p:nvCxnSpPr>
        <p:spPr>
          <a:xfrm flipH="1">
            <a:off x="3007360" y="3833653"/>
            <a:ext cx="1564639" cy="30146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6 – 로드 스킬 메인</a:t>
            </a:r>
          </a:p>
        </p:txBody>
      </p:sp>
      <p:pic>
        <p:nvPicPr>
          <p:cNvPr id="2045" name="Shape 20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63" y="594800"/>
            <a:ext cx="3388383" cy="602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6" name="Shape 2046"/>
          <p:cNvCxnSpPr/>
          <p:nvPr/>
        </p:nvCxnSpPr>
        <p:spPr>
          <a:xfrm rot="10800000">
            <a:off x="3017520" y="3704810"/>
            <a:ext cx="1554479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aphicFrame>
        <p:nvGraphicFramePr>
          <p:cNvPr id="2047" name="Shape 2047"/>
          <p:cNvGraphicFramePr/>
          <p:nvPr/>
        </p:nvGraphicFramePr>
        <p:xfrm>
          <a:off x="4572000" y="3609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725425"/>
                <a:gridCol w="2688325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160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아래 로드 스킬을 학습해야 합니다.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11094" y="136732"/>
            <a:ext cx="1068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 요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111094" y="506064"/>
            <a:ext cx="1068224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7" name="Shape 107"/>
          <p:cNvSpPr txBox="1"/>
          <p:nvPr/>
        </p:nvSpPr>
        <p:spPr>
          <a:xfrm>
            <a:off x="111095" y="506064"/>
            <a:ext cx="12080904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스킬은 스킬 포인트를 사용하여 획득할 수 있는 효과입니다.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포인트는 영주 레벨업을 통해 지정된 수치만큼 획득할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포인트를 사용하면 스킬의 레벨이 상승하며, 스킬마다 최대 레벨까지만 스킬 포인트를 사용할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타입이 존재하며 타입에 따라 스킬이 다른 방식으로 적용됩니다.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초기화를 통해 모든 스킬의 레벨을 리셋하고 사용된 스킬 포인트를 돌려 받을 수 있습니다.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11095" y="2260391"/>
            <a:ext cx="12080904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타입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 / 패시브 타입 / 버프 타입이 존재합니다.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타입은 타운 / 필드 화면에서 호출되는 스킬 슬롯에서 유저 액션을 통해 사용되는 스킬입니다.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쿨타임을 가지고 있으며 사용된 후, 효과가 즉시 적용됩니다.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패시브 타입은 스킬을 획득한 즉시 효과가 적용되는 스킬입니다.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쿨타임을 가지고 있지 않으며 지속 효과로만 이루어져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타입은 타운 / 필드 화면에서 호출되는 스킬 슬롯에서 유저 액션을 통해 사용되는 스킬입니다.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쿨타임과 효과 지속 시간을 가지고 있으며 사용된 후, 효과 지속 시간동안만 효과가 적용됩니다.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7 –스킬 슬롯</a:t>
            </a:r>
          </a:p>
        </p:txBody>
      </p:sp>
      <p:pic>
        <p:nvPicPr>
          <p:cNvPr id="2053" name="Shape 2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64" y="594800"/>
            <a:ext cx="3402096" cy="602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Shape 2058"/>
          <p:cNvSpPr txBox="1"/>
          <p:nvPr/>
        </p:nvSpPr>
        <p:spPr>
          <a:xfrm>
            <a:off x="272706" y="12331"/>
            <a:ext cx="723971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스트링 참고 9 –스킬 슬롯</a:t>
            </a:r>
          </a:p>
        </p:txBody>
      </p:sp>
      <p:pic>
        <p:nvPicPr>
          <p:cNvPr id="2059" name="Shape 2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594800"/>
            <a:ext cx="3392781" cy="59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Shape 2060"/>
          <p:cNvSpPr/>
          <p:nvPr/>
        </p:nvSpPr>
        <p:spPr>
          <a:xfrm>
            <a:off x="275864" y="590637"/>
            <a:ext cx="3398568" cy="600130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419729" y="4857414"/>
            <a:ext cx="3104519" cy="6194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Shape 2062"/>
          <p:cNvSpPr/>
          <p:nvPr/>
        </p:nvSpPr>
        <p:spPr>
          <a:xfrm>
            <a:off x="534029" y="4932089"/>
            <a:ext cx="2875919" cy="46644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Shape 20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5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Shape 20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35" y="5008921"/>
            <a:ext cx="307678" cy="31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Shape 20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2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Shape 20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059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Shape 20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897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Shape 20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9733" y="4955737"/>
            <a:ext cx="425500" cy="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Shape 20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9654" y="5023453"/>
            <a:ext cx="281709" cy="28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Shape 20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0873" y="5008921"/>
            <a:ext cx="315836" cy="31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Shape 20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22607" y="5008921"/>
            <a:ext cx="310364" cy="31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Shape 20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5651" y="5034798"/>
            <a:ext cx="284488" cy="28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3" name="Shape 2073"/>
          <p:cNvGrpSpPr/>
          <p:nvPr/>
        </p:nvGrpSpPr>
        <p:grpSpPr>
          <a:xfrm>
            <a:off x="1641074" y="5070416"/>
            <a:ext cx="714639" cy="213007"/>
            <a:chOff x="4867010" y="4036192"/>
            <a:chExt cx="714639" cy="213007"/>
          </a:xfrm>
        </p:grpSpPr>
        <p:pic>
          <p:nvPicPr>
            <p:cNvPr id="2074" name="Shape 207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5" name="Shape 2075"/>
            <p:cNvSpPr txBox="1"/>
            <p:nvPr/>
          </p:nvSpPr>
          <p:spPr>
            <a:xfrm>
              <a:off x="4867010" y="4036192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pic>
        <p:nvPicPr>
          <p:cNvPr id="2076" name="Shape 20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388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Shape 20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9550" y="5093685"/>
            <a:ext cx="172191" cy="21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Shape 2078"/>
          <p:cNvSpPr/>
          <p:nvPr/>
        </p:nvSpPr>
        <p:spPr>
          <a:xfrm rot="5400000">
            <a:off x="3318760" y="5113116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Shape 2079"/>
          <p:cNvSpPr/>
          <p:nvPr/>
        </p:nvSpPr>
        <p:spPr>
          <a:xfrm rot="-5400000">
            <a:off x="440680" y="5115973"/>
            <a:ext cx="184718" cy="1077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0" name="Shape 2080"/>
          <p:cNvGrpSpPr/>
          <p:nvPr/>
        </p:nvGrpSpPr>
        <p:grpSpPr>
          <a:xfrm>
            <a:off x="1083807" y="5068140"/>
            <a:ext cx="714639" cy="213007"/>
            <a:chOff x="4867010" y="4034828"/>
            <a:chExt cx="714639" cy="213007"/>
          </a:xfrm>
        </p:grpSpPr>
        <p:pic>
          <p:nvPicPr>
            <p:cNvPr id="2081" name="Shape 208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66473" y="4068526"/>
              <a:ext cx="510487" cy="17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2" name="Shape 2082"/>
            <p:cNvSpPr txBox="1"/>
            <p:nvPr/>
          </p:nvSpPr>
          <p:spPr>
            <a:xfrm>
              <a:off x="4867010" y="4034828"/>
              <a:ext cx="714639" cy="21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10:00:00</a:t>
              </a:r>
            </a:p>
          </p:txBody>
        </p:sp>
      </p:grpSp>
      <p:sp>
        <p:nvSpPr>
          <p:cNvPr id="2083" name="Shape 2083"/>
          <p:cNvSpPr/>
          <p:nvPr/>
        </p:nvSpPr>
        <p:spPr>
          <a:xfrm>
            <a:off x="434556" y="2340105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Shape 2084"/>
          <p:cNvSpPr txBox="1"/>
          <p:nvPr/>
        </p:nvSpPr>
        <p:spPr>
          <a:xfrm>
            <a:off x="1183184" y="2337834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cxnSp>
        <p:nvCxnSpPr>
          <p:cNvPr id="2085" name="Shape 2085"/>
          <p:cNvCxnSpPr/>
          <p:nvPr/>
        </p:nvCxnSpPr>
        <p:spPr>
          <a:xfrm>
            <a:off x="586916" y="2640214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86" name="Shape 2086"/>
          <p:cNvSpPr txBox="1"/>
          <p:nvPr/>
        </p:nvSpPr>
        <p:spPr>
          <a:xfrm>
            <a:off x="957245" y="3632857"/>
            <a:ext cx="205914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아직 이 스킬을 학습하지 않았습니다.</a:t>
            </a:r>
          </a:p>
        </p:txBody>
      </p:sp>
      <p:pic>
        <p:nvPicPr>
          <p:cNvPr id="2087" name="Shape 20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60516" y="4075178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Shape 2088"/>
          <p:cNvSpPr txBox="1"/>
          <p:nvPr/>
        </p:nvSpPr>
        <p:spPr>
          <a:xfrm>
            <a:off x="1600703" y="4078683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grpSp>
        <p:nvGrpSpPr>
          <p:cNvPr id="2089" name="Shape 2089"/>
          <p:cNvGrpSpPr/>
          <p:nvPr/>
        </p:nvGrpSpPr>
        <p:grpSpPr>
          <a:xfrm>
            <a:off x="583088" y="2705048"/>
            <a:ext cx="789979" cy="789979"/>
            <a:chOff x="5488319" y="5283973"/>
            <a:chExt cx="1011092" cy="1011092"/>
          </a:xfrm>
        </p:grpSpPr>
        <p:pic>
          <p:nvPicPr>
            <p:cNvPr id="2090" name="Shape 20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Shape 209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Shape 209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93" name="Shape 2093"/>
          <p:cNvCxnSpPr>
            <a:endCxn id="2086" idx="3"/>
          </p:cNvCxnSpPr>
          <p:nvPr/>
        </p:nvCxnSpPr>
        <p:spPr>
          <a:xfrm flipH="1">
            <a:off x="3016388" y="2440363"/>
            <a:ext cx="1664100" cy="131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94" name="Shape 2094"/>
          <p:cNvSpPr txBox="1"/>
          <p:nvPr/>
        </p:nvSpPr>
        <p:spPr>
          <a:xfrm>
            <a:off x="1329804" y="2685916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graphicFrame>
        <p:nvGraphicFramePr>
          <p:cNvPr id="2095" name="Shape 2095"/>
          <p:cNvGraphicFramePr/>
          <p:nvPr/>
        </p:nvGraphicFramePr>
        <p:xfrm>
          <a:off x="4680396" y="21546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854975"/>
                <a:gridCol w="3168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148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아직 이 스킬을 학습하지 않았습니다.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149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재사용 대기 시간 : {0}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효과 유지 시간 : {0}</a:t>
                      </a:r>
                    </a:p>
                  </a:txBody>
                  <a:tcPr marT="0" marB="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096" name="Shape 2096"/>
          <p:cNvSpPr/>
          <p:nvPr/>
        </p:nvSpPr>
        <p:spPr>
          <a:xfrm>
            <a:off x="8219707" y="4115278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Shape 2097"/>
          <p:cNvSpPr txBox="1"/>
          <p:nvPr/>
        </p:nvSpPr>
        <p:spPr>
          <a:xfrm>
            <a:off x="8968335" y="4113008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cxnSp>
        <p:nvCxnSpPr>
          <p:cNvPr id="2098" name="Shape 2098"/>
          <p:cNvCxnSpPr/>
          <p:nvPr/>
        </p:nvCxnSpPr>
        <p:spPr>
          <a:xfrm>
            <a:off x="8372067" y="4415387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099" name="Shape 20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45667" y="5850353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Shape 2100"/>
          <p:cNvSpPr txBox="1"/>
          <p:nvPr/>
        </p:nvSpPr>
        <p:spPr>
          <a:xfrm>
            <a:off x="9385853" y="5853857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grpSp>
        <p:nvGrpSpPr>
          <p:cNvPr id="2101" name="Shape 2101"/>
          <p:cNvGrpSpPr/>
          <p:nvPr/>
        </p:nvGrpSpPr>
        <p:grpSpPr>
          <a:xfrm>
            <a:off x="8368239" y="4480222"/>
            <a:ext cx="789979" cy="789979"/>
            <a:chOff x="5488319" y="5283973"/>
            <a:chExt cx="1011092" cy="1011092"/>
          </a:xfrm>
        </p:grpSpPr>
        <p:pic>
          <p:nvPicPr>
            <p:cNvPr id="2102" name="Shape 2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Shape 210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Shape 210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5" name="Shape 2105"/>
          <p:cNvSpPr/>
          <p:nvPr/>
        </p:nvSpPr>
        <p:spPr>
          <a:xfrm>
            <a:off x="4680396" y="4115278"/>
            <a:ext cx="3104519" cy="22171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Shape 2106"/>
          <p:cNvSpPr txBox="1"/>
          <p:nvPr/>
        </p:nvSpPr>
        <p:spPr>
          <a:xfrm>
            <a:off x="5429025" y="4113008"/>
            <a:ext cx="1591211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귀환의 기적</a:t>
            </a:r>
          </a:p>
        </p:txBody>
      </p:sp>
      <p:sp>
        <p:nvSpPr>
          <p:cNvPr id="2107" name="Shape 2107"/>
          <p:cNvSpPr txBox="1"/>
          <p:nvPr/>
        </p:nvSpPr>
        <p:spPr>
          <a:xfrm>
            <a:off x="5575644" y="4461091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2108" name="Shape 2108"/>
          <p:cNvCxnSpPr/>
          <p:nvPr/>
        </p:nvCxnSpPr>
        <p:spPr>
          <a:xfrm>
            <a:off x="4832757" y="4415387"/>
            <a:ext cx="282303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09" name="Shape 21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06355" y="5850353"/>
            <a:ext cx="852081" cy="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Shape 2110"/>
          <p:cNvSpPr txBox="1"/>
          <p:nvPr/>
        </p:nvSpPr>
        <p:spPr>
          <a:xfrm>
            <a:off x="5846542" y="5853857"/>
            <a:ext cx="768052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</a:t>
            </a:r>
          </a:p>
        </p:txBody>
      </p:sp>
      <p:grpSp>
        <p:nvGrpSpPr>
          <p:cNvPr id="2111" name="Shape 2111"/>
          <p:cNvGrpSpPr/>
          <p:nvPr/>
        </p:nvGrpSpPr>
        <p:grpSpPr>
          <a:xfrm>
            <a:off x="4828928" y="4480222"/>
            <a:ext cx="789979" cy="789979"/>
            <a:chOff x="5488319" y="5283973"/>
            <a:chExt cx="1011092" cy="1011092"/>
          </a:xfrm>
        </p:grpSpPr>
        <p:pic>
          <p:nvPicPr>
            <p:cNvPr id="2112" name="Shape 21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88319" y="5283973"/>
              <a:ext cx="1011092" cy="1011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Shape 21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4237" y="5363033"/>
              <a:ext cx="676013" cy="67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Shape 21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789280" y="5533787"/>
              <a:ext cx="409170" cy="511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5" name="Shape 2115"/>
          <p:cNvSpPr txBox="1"/>
          <p:nvPr/>
        </p:nvSpPr>
        <p:spPr>
          <a:xfrm>
            <a:off x="5223137" y="5483260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재사용 대기 시간 :  05:59:59</a:t>
            </a:r>
          </a:p>
        </p:txBody>
      </p:sp>
      <p:sp>
        <p:nvSpPr>
          <p:cNvPr id="2116" name="Shape 2116"/>
          <p:cNvSpPr txBox="1"/>
          <p:nvPr/>
        </p:nvSpPr>
        <p:spPr>
          <a:xfrm>
            <a:off x="8771727" y="5478635"/>
            <a:ext cx="20591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유지 시간 :  01:59:59</a:t>
            </a:r>
          </a:p>
        </p:txBody>
      </p:sp>
      <p:sp>
        <p:nvSpPr>
          <p:cNvPr id="2117" name="Shape 2117"/>
          <p:cNvSpPr txBox="1"/>
          <p:nvPr/>
        </p:nvSpPr>
        <p:spPr>
          <a:xfrm>
            <a:off x="9112300" y="4424353"/>
            <a:ext cx="2603877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외부 출정부대가 3초이내에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도시로 회군 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황성을 목표로 하는 행군, 집결 행군은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적용되지 않습니다. )</a:t>
            </a:r>
          </a:p>
        </p:txBody>
      </p:sp>
      <p:cxnSp>
        <p:nvCxnSpPr>
          <p:cNvPr id="2118" name="Shape 2118"/>
          <p:cNvCxnSpPr>
            <a:endCxn id="2115" idx="0"/>
          </p:cNvCxnSpPr>
          <p:nvPr/>
        </p:nvCxnSpPr>
        <p:spPr>
          <a:xfrm flipH="1">
            <a:off x="6252708" y="2725960"/>
            <a:ext cx="439500" cy="275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119" name="Shape 2119"/>
          <p:cNvCxnSpPr>
            <a:endCxn id="2116" idx="0"/>
          </p:cNvCxnSpPr>
          <p:nvPr/>
        </p:nvCxnSpPr>
        <p:spPr>
          <a:xfrm>
            <a:off x="6692098" y="2726135"/>
            <a:ext cx="3109200" cy="2752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/>
        </p:nvSpPr>
        <p:spPr>
          <a:xfrm>
            <a:off x="272706" y="12330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타입에 매칭되는 단위 표시</a:t>
            </a:r>
          </a:p>
        </p:txBody>
      </p:sp>
      <p:cxnSp>
        <p:nvCxnSpPr>
          <p:cNvPr id="2125" name="Shape 2125"/>
          <p:cNvCxnSpPr/>
          <p:nvPr/>
        </p:nvCxnSpPr>
        <p:spPr>
          <a:xfrm>
            <a:off x="272706" y="523783"/>
            <a:ext cx="41369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2126" name="Shape 2126"/>
          <p:cNvGraphicFramePr/>
          <p:nvPr/>
        </p:nvGraphicFramePr>
        <p:xfrm>
          <a:off x="954694" y="20087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{292CB19A-81E4-45B0-B5B9-CDAEF7A673DC}</a:tableStyleId>
              </a:tblPr>
              <a:tblGrid>
                <a:gridCol w="1711600"/>
                <a:gridCol w="40849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EAAT_PlusFixedValue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단위를 표시하지 않습니다.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EAAT_MinusFixedValue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단위를 표시하지 않습니다.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EAAT_PlusRatio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EAAT_MinusRatio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9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EAAT_Set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아카데미 과학기술에는 해당사항이 없는 타입입니다.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/>
                        <a:t>EAAT_Special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200" u="none" cap="none" strike="noStrike"/>
                        <a:t>아카데미 과학기술에는 해당사항이 없는 타입입니다.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127" name="Shape 2127"/>
          <p:cNvSpPr/>
          <p:nvPr/>
        </p:nvSpPr>
        <p:spPr>
          <a:xfrm>
            <a:off x="272706" y="701620"/>
            <a:ext cx="117683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스킬별 단위 표시 참고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LordSkill_PassiveType에 존재하는 로드 스킬의 EffectTypeID 컬럼 값을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EffectTypeID 컬럼 값을 참조하여 Effect_Attribute 에 있는 EffectArgApplyType 컬럼 값을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EffectArgApplyType 값에 따라 로드 스킬 단위를 아래와 같이 표시합니다.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" name="Shape 115"/>
          <p:cNvSpPr txBox="1"/>
          <p:nvPr/>
        </p:nvSpPr>
        <p:spPr>
          <a:xfrm>
            <a:off x="111095" y="506064"/>
            <a:ext cx="12080904" cy="5597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포인트를 사용하여 레벨을 상승시키는 것으로 획득할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타입, 레벨, 조건 스킬, 효과 타입, 효과 수치, 쿨타임, 유지 시간을 가지고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타입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타입, 패시브 타입, 버프 타입을 구분하며 로드 스킬마다 하나의 스킬 타입을 갖습니다.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액티브, 버프 타입 스킬을 획득한 경우, 스킬 슬롯에서 유저 액션을 통해 사용할 수 있으며 패시브 타입은 획득하는 즉시 효과가 적용됩니다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레벨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 1을 사용하면 스킬 레벨 1이 상승합니다.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스킬마다 최대 레벨을 가지고 있으며, 스킬 포인트를 통해 최대 레벨까지 상승시킬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 스킬 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포인트를 사용하기 위해서 만족해야하는 조건으로 같은 카테고리 타입의 로드 스킬을 최대 4개까지 가지고 있습니다.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조건이 되는 로드 스킬의 레벨을 최대 레벨까지 상승시켜야만 스킬 포인트를 사용할 수 있습니다.</a:t>
            </a:r>
          </a:p>
          <a:p>
            <a:pPr indent="-171450" lvl="4" marL="20002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조건이 되는 로드 스킬이 2개 이상 존재하는 경우, 조건 스킬 중 하나의 로드 스킬만 최대 레벨이 되어도 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포인트를 사용할 수 있습니다.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Or 조건입니다. 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타입 / 효과 수치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스킬이 가진 효과를 구분하고 해당 효과의 수치를 결정합니다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/ 효과 지속 시간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쿨타임은 액티브, 버프 타입 스킬만 값이 존재하며 효과 지속 시간은 버프 타입 스킬만 존재합니다.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 기능을 통해 모든 로드 스킬의 레벨을 리셋하고 사용된 스킬 포인트를 돌려 받을 수 있습니다.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" name="Shape 123"/>
          <p:cNvSpPr txBox="1"/>
          <p:nvPr/>
        </p:nvSpPr>
        <p:spPr>
          <a:xfrm>
            <a:off x="111095" y="506064"/>
            <a:ext cx="12080904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타입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타입과 패시브 타입이 존재합니다. 로드 스킬은 하나의 타입을 갖습니다.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타입, 버프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슬롯에서 유저 액션을 통해 사용되는 스킬 타입입니다. 사용된 후 쿨타임이 설정됩니다.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쿨타임이 설정된 스킬은 쿨타임이 모두 지날 때까지 다시 사용할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타입 스킬은 쿨타임과 별도로 효과 지속 시간이 설정됩니다. 설정된 시간동안만 효과가 적용됩니다.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패시브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스킬을 획득하는 즉시 효과가 적용되는 스킬 타입입니다.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쿨타임/효과 지속 시간을 가지고 있지 않습니다.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11095" y="3204376"/>
            <a:ext cx="12080904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 사용 방식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포인트는 로드 스킬을 하나 선택한 후, 사용할 수 있으며 “1포인트 사용“과 “포인트 모두 사용“ 버튼을 통해 진행됩니다.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1포인트 사용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포인트를 1포인트씩 사용하는 방식입니다. 최대 레벨까지만 사용할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포인트 모두 사용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중인 스킬 포인트를 모두 사용하는 방식입니다.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로드 스킬의 최대 레벨까지만 스킬 포인트가 사용되며, 최대 레벨보다 초과되어 포인트가 사용되지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스킬의 최대 레벨보다 보유 중인 스킬 포인트 수치가 낮은 경우, 스킬 포인트를 모두 사용합니다.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11095" y="5512700"/>
            <a:ext cx="1208090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또는 지정된 수치의 크라운을 소모하면 모든 로드 스킬 레벨을 리셋하고 사용한 스킬 포인트를 돌려받습니다.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초기화에는 쿨타임이 존재하지 않으며, 스킬 포인트를 1포인트도 사용하지 않은 경우 스킬 초기화를 사용할 수 없습니다.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3</a:t>
            </a:r>
          </a:p>
        </p:txBody>
      </p:sp>
      <p:cxnSp>
        <p:nvCxnSpPr>
          <p:cNvPr id="131" name="Shape 131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2" name="Shape 132"/>
          <p:cNvSpPr txBox="1"/>
          <p:nvPr/>
        </p:nvSpPr>
        <p:spPr>
          <a:xfrm>
            <a:off x="111095" y="4476382"/>
            <a:ext cx="120809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화면에 표시되어야 하는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카테고리 타입별로 사용된 스킬 포인트 합산 수치가 표시되어야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중인 스킬 포인트 수치가 표시되어야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별로 현재 사용된 스킬 포인트 수치가 표시되어야 합니다. </a:t>
            </a: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UI 상에선 현재 레벨로 표시됩니다. )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11095" y="506064"/>
            <a:ext cx="1208090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슬롯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액티브, 버프 타입의 로드 스킬을 표시하는 팝업으로 타운 화면에서 호출할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상태에 따라 유저 액션을 통해 스킬이 사용되거나 해당 스킬의 정보 팝업을 호출합니다.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상태는 잠금, 사용 가능, 쿨타임이 존재합니다.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스킬을 사용할 수 없는 상태입니다. 로드 스킬의 레벨이 ‘0’일 때 잠금 상태가 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가능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스킬을 사용할 수 있는 상태입니다. 로드 스킬 레벨이 ‘1’ 이상일 때 사용 가능 상태가 되며 유저 액션을 통해 스킬이 사용되고 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쿨타임이 설정됩니다. 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타입 스킬인 경우, 효과 지속 시간이 함께 설정됩니다.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스킬이 사용된 후, 쿨타임이 설정된 상태이며 쿨타임이 모두 지날 때까지 스킬을 사용할 수 없습니다.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쿨타임이 모두 지나면 사용 가능 상태로 바뀝니다.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쿨타임이 설정된 스킬은 스킬 초기화를 통해 잠금 상태가 되어도 쿨타임이 유지되며 버프 타입의 경우 남은 효과 지속 시간동안 효과도 적용됩니다.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액티브 타입 스킬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72706" y="506027"/>
            <a:ext cx="238503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40" name="Shape 140"/>
          <p:cNvGraphicFramePr/>
          <p:nvPr/>
        </p:nvGraphicFramePr>
        <p:xfrm>
          <a:off x="255613" y="59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{F0A941A9-12E5-4621-B46F-B48627C97297}</a:tableStyleId>
              </a:tblPr>
              <a:tblGrid>
                <a:gridCol w="1283975"/>
                <a:gridCol w="6125975"/>
              </a:tblGrid>
              <a:tr h="297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이름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효과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귀환의 기적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모든 출정 부대가 도시로 텔레포트합니다.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집결 행군, 집결 중인 부대와 황성을 점령한 부대에는 미적용.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천리안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사용 후, 이루어지는 첫 번째 정찰은 부대가 행군하지 않고 정보를 즉시 획득합니다.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신속의 축복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사용 후, 첫번째 행군 부대는 행군속도가 2배가 됩니다.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부활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사용 후, 첫 번째 공격에서 생기는 사망병은 부상병 수용량이 가득찰 때까지 부상병으로 전환됨.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타운 또는 자원지, 점령지에 대한 공격 행군만 해당.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풍요의 기적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타운 내 모든 자원지에서 5시간 생산량만큼 즉시 자원을 획득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 보호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2시간 동안 유지. 도시의 모든 자원을 약탈 당하지 않습니다.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채집의 축복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2시간 동안 유지. 필드 자원 채집속도 100% 증가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여신의 보호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20분 동안 유지. 전쟁보호 상태가 됨.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스테미너 회복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스테미너 30만큼 즉시 회복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최대 스테미너 수치 제한에 관계 없이 회복이 가능합니다. 최대 수치를 넘어선만큼도 허용합니다.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보수의 기적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성벽 내구도 n만큼 즉시 회복</a:t>
                      </a:r>
                      <a:b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최대 성벽 내구도보다 많이 회복되는 경우, 최대 성벽 내구도까지만 회복하고 나머지는 삭제합니다.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4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함정 생성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n만큼의 함정을 즉시 획득.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생산할 수 있는 최고 레벨 함정 중, 랜덤으로 한 종류가 선택됩니다.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 함정 보유량보다 많이 획득하는 경우, 최대 함정 보유량까지만 획득하고 나머지는 삭제합니다.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2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총동원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스킬 사용 후, 첫 번째 행군은 출정부대 상한이 n%만큼 증가함.</a:t>
                      </a:r>
                    </a:p>
                  </a:txBody>
                  <a:tcPr marT="9100" marB="0" marR="9100" marL="91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41" name="Shape 141"/>
          <p:cNvSpPr txBox="1"/>
          <p:nvPr/>
        </p:nvSpPr>
        <p:spPr>
          <a:xfrm>
            <a:off x="7665578" y="594800"/>
            <a:ext cx="48169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 참고 내용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천리안, 신속의 축복, 부활, 총동원과 같이 스킬 사용 후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n회에 한하여 사용되는 스킬의 경우,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횟수가 중첩되지 않습니다.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11094" y="136732"/>
            <a:ext cx="3315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정리 1 ( Special )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111094" y="506064"/>
            <a:ext cx="1589518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8" name="Shape 148"/>
          <p:cNvSpPr txBox="1"/>
          <p:nvPr/>
        </p:nvSpPr>
        <p:spPr>
          <a:xfrm>
            <a:off x="59825" y="506075"/>
            <a:ext cx="57213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보호 -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시간동안 다른 유저들이 나의 타운을 공격할 수 없습니다.</a:t>
            </a:r>
          </a:p>
          <a:p>
            <a:pPr indent="-171450" lvl="1" marL="6286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000">
                <a:solidFill>
                  <a:schemeClr val="dk1"/>
                </a:solidFill>
              </a:rPr>
              <a:t>MarchStartCondition 테이블에서 SMPP_Attack 타입의 행군에 대한</a:t>
            </a:r>
            <a:br>
              <a:rPr lang="ko-KR" sz="1000">
                <a:solidFill>
                  <a:schemeClr val="dk1"/>
                </a:solidFill>
              </a:rPr>
            </a:br>
            <a:r>
              <a:rPr lang="ko-KR" sz="1000">
                <a:solidFill>
                  <a:schemeClr val="dk1"/>
                </a:solidFill>
              </a:rPr>
              <a:t> BreakMyShield 컬럼 값이 1 인 행군 타입이 회군 중이 아니라면 사용할 수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ET_SpecialBuff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ETI_User_SpecialBuff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BEGT_SpecialShield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MarchStartCondition 테이블의 BreakMyShield 컬럼 값에 해당 될 경우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보호 시간이 모두 지난 경우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54239" y="506064"/>
            <a:ext cx="4735794" cy="244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보호 –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시간동안 다른 유저들이 나의 타운을 정찰할 수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ET_SpecialBuff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ETI_User_SpecialBuff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BEGT_SpecialProtectFromScout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보호 시간이 모두 지난 경우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59820" y="3821946"/>
            <a:ext cx="51945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약탈 보호 –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시간동안 다른 유저들의 공격을 받아도 자원을 빼앗기지 않습니다.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ET_SpecialBuff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ETI_User_SpecialBuff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BEGT_SpecialProtectFromPlunder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약탈 보호 시간이 모두 지난 경우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254237" y="3821946"/>
            <a:ext cx="69207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위장술 (병력 2배 표시) – Special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시간동안 다른 유저들이 나의 타운을 정찰하여 얻는 정찰 정보에, 나의 부대 수량이 2배로 표시됩니다.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ET_SpecialBuff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효과 ID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ETI_User_SpecialBuff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그룹 타입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BEGT_SpecialScoutDisturb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❖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해제 조건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위장술 시간이 모두 지난 경우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